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7"/>
  </p:notesMasterIdLst>
  <p:handoutMasterIdLst>
    <p:handoutMasterId r:id="rId18"/>
  </p:handoutMasterIdLst>
  <p:sldIdLst>
    <p:sldId id="1872" r:id="rId6"/>
    <p:sldId id="1871" r:id="rId7"/>
    <p:sldId id="1890" r:id="rId8"/>
    <p:sldId id="1886" r:id="rId9"/>
    <p:sldId id="1881" r:id="rId10"/>
    <p:sldId id="1888" r:id="rId11"/>
    <p:sldId id="1887" r:id="rId12"/>
    <p:sldId id="1866" r:id="rId13"/>
    <p:sldId id="1889" r:id="rId14"/>
    <p:sldId id="1884" r:id="rId15"/>
    <p:sldId id="1885"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72"/>
            <p14:sldId id="1871"/>
            <p14:sldId id="1890"/>
            <p14:sldId id="1886"/>
            <p14:sldId id="1881"/>
            <p14:sldId id="1888"/>
            <p14:sldId id="1887"/>
            <p14:sldId id="1866"/>
            <p14:sldId id="1889"/>
          </p14:sldIdLst>
        </p14:section>
        <p14:section name="Dark template" id="{888AB95E-1B7E-4E95-8F39-C5D0E8372BC2}">
          <p14:sldIdLst>
            <p14:sldId id="1884"/>
            <p14:sldId id="18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8" autoAdjust="0"/>
    <p:restoredTop sz="78499" autoAdjust="0"/>
  </p:normalViewPr>
  <p:slideViewPr>
    <p:cSldViewPr snapToGrid="0">
      <p:cViewPr varScale="1">
        <p:scale>
          <a:sx n="125" d="100"/>
          <a:sy n="125" d="100"/>
        </p:scale>
        <p:origin x="1710" y="9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1/2/2023 10:20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1/2/2023 10:20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1/3/2023 12:45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82188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really go </a:t>
            </a:r>
            <a:r>
              <a:rPr lang="en-US" dirty="0" err="1"/>
              <a:t>thrp</a:t>
            </a:r>
            <a:endParaRPr lang="en-US" dirty="0"/>
          </a:p>
          <a:p>
            <a:r>
              <a:rPr lang="en-US" dirty="0"/>
              <a:t>We chose to use bots because they are many services that can be integrated to into bots, like Language service, speech service </a:t>
            </a:r>
            <a:r>
              <a:rPr lang="en-US" dirty="0" err="1"/>
              <a:t>etc</a:t>
            </a:r>
            <a:r>
              <a:rPr lang="en-US" dirty="0"/>
              <a:t>, so it kind of acted as milestones for us to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1/3/2023 12:45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5035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project is </a:t>
            </a:r>
            <a:r>
              <a:rPr lang="en-GB" dirty="0" err="1"/>
              <a:t>Diabot</a:t>
            </a:r>
            <a:r>
              <a:rPr lang="en-GB" dirty="0"/>
              <a:t>, which is just a name for a diabetes bot, it’s a virtual assistant to help a person manage their carbs and glucose levels, we built it in </a:t>
            </a:r>
            <a:r>
              <a:rPr lang="en-GB" dirty="0" err="1"/>
              <a:t>.net</a:t>
            </a:r>
            <a:r>
              <a:rPr lang="en-GB" dirty="0"/>
              <a:t> MAUI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1/2/2023 11:00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9283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1/3/2023 12:45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9190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2837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53888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overcame these challenges are by …</a:t>
            </a:r>
          </a:p>
          <a:p>
            <a:r>
              <a:rPr lang="en-US" dirty="0"/>
              <a:t>This is what we recommend to ambassadors doing it the next round as well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56686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1.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3.m4a"/><Relationship Id="rId7" Type="http://schemas.openxmlformats.org/officeDocument/2006/relationships/image" Target="../media/image18.jpeg"/><Relationship Id="rId12" Type="http://schemas.openxmlformats.org/officeDocument/2006/relationships/image" Target="../media/image1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notesSlide" Target="../notesSlides/notesSlide4.xml"/><Relationship Id="rId10" Type="http://schemas.openxmlformats.org/officeDocument/2006/relationships/image" Target="../media/image21.png"/><Relationship Id="rId4" Type="http://schemas.openxmlformats.org/officeDocument/2006/relationships/slideLayout" Target="../slideLayouts/slideLayout7.xml"/><Relationship Id="rId9"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pn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6.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hyperlink" Target="https://img.freepik.com/free-vector/hand-drawn-business-communication-concept_52683-76159.jpg?w=2000" TargetMode="External"/><Relationship Id="rId2" Type="http://schemas.openxmlformats.org/officeDocument/2006/relationships/hyperlink" Target="https://www.pngitem.com/pimgs/m/319-3194816_disappointed-face-coloring-page-hd-png-download.png" TargetMode="External"/><Relationship Id="rId1" Type="http://schemas.openxmlformats.org/officeDocument/2006/relationships/slideLayout" Target="../slideLayouts/slideLayout29.xml"/><Relationship Id="rId5" Type="http://schemas.openxmlformats.org/officeDocument/2006/relationships/hyperlink" Target="https://img.freepik.com/free-vector/businessman-get-idea_1133-350.jpg?w=2000" TargetMode="External"/><Relationship Id="rId4" Type="http://schemas.openxmlformats.org/officeDocument/2006/relationships/hyperlink" Target="http://media.noria.com/sites/Uploads/2019/11/19/3ad0b198-2717-4831-a344-f2e35e943bae_ArticleImages_RP31161_1234x694_08022019_extra_large.jpe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Team members:</a:t>
            </a:r>
          </a:p>
        </p:txBody>
      </p:sp>
      <p:sp>
        <p:nvSpPr>
          <p:cNvPr id="5" name="Text Placeholder 4"/>
          <p:cNvSpPr>
            <a:spLocks noGrp="1"/>
          </p:cNvSpPr>
          <p:nvPr>
            <p:ph type="body" sz="quarter" idx="12"/>
          </p:nvPr>
        </p:nvSpPr>
        <p:spPr>
          <a:xfrm>
            <a:off x="584200" y="3543143"/>
            <a:ext cx="6655646" cy="615553"/>
          </a:xfrm>
        </p:spPr>
        <p:txBody>
          <a:bodyPr/>
          <a:lstStyle/>
          <a:p>
            <a:r>
              <a:rPr lang="en-US"/>
              <a:t>   Kenji </a:t>
            </a:r>
            <a:r>
              <a:rPr lang="en-US" err="1"/>
              <a:t>Phang</a:t>
            </a:r>
            <a:r>
              <a:rPr lang="en-US"/>
              <a:t>               Eleonora </a:t>
            </a:r>
            <a:r>
              <a:rPr lang="en-US" err="1"/>
              <a:t>Criscione</a:t>
            </a:r>
            <a:endParaRPr lang="en-US"/>
          </a:p>
          <a:p>
            <a:r>
              <a:rPr lang="en-US"/>
              <a:t>   Javeria Ehsan             Maryem Ben Ali</a:t>
            </a:r>
          </a:p>
        </p:txBody>
      </p:sp>
      <p:sp>
        <p:nvSpPr>
          <p:cNvPr id="2" name="Title 3">
            <a:extLst>
              <a:ext uri="{FF2B5EF4-FFF2-40B4-BE49-F238E27FC236}">
                <a16:creationId xmlns:a16="http://schemas.microsoft.com/office/drawing/2014/main" id="{E01CD778-127A-2658-641B-6724EA3A28F9}"/>
              </a:ext>
            </a:extLst>
          </p:cNvPr>
          <p:cNvSpPr txBox="1">
            <a:spLocks/>
          </p:cNvSpPr>
          <p:nvPr/>
        </p:nvSpPr>
        <p:spPr>
          <a:xfrm>
            <a:off x="584199" y="1675680"/>
            <a:ext cx="6637867"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anose="020B0502040204020203" pitchFamily="34" charset="0"/>
              </a:defRPr>
            </a:lvl1pPr>
          </a:lstStyle>
          <a:p>
            <a:r>
              <a:rPr lang="fr-FR"/>
              <a:t>Social Impact League project</a:t>
            </a:r>
          </a:p>
        </p:txBody>
      </p:sp>
      <p:sp>
        <p:nvSpPr>
          <p:cNvPr id="3" name="Text Placeholder 4">
            <a:extLst>
              <a:ext uri="{FF2B5EF4-FFF2-40B4-BE49-F238E27FC236}">
                <a16:creationId xmlns:a16="http://schemas.microsoft.com/office/drawing/2014/main" id="{CC6C66C1-5F2F-EAEE-C9B4-7AE988955D03}"/>
              </a:ext>
            </a:extLst>
          </p:cNvPr>
          <p:cNvSpPr txBox="1">
            <a:spLocks/>
          </p:cNvSpPr>
          <p:nvPr/>
        </p:nvSpPr>
        <p:spPr>
          <a:xfrm>
            <a:off x="584200" y="2343821"/>
            <a:ext cx="6655646"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1A1A1A"/>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effectLst>
                  <a:outerShdw blurRad="38100" dist="38100" dir="2700000" algn="tl">
                    <a:srgbClr val="000000">
                      <a:alpha val="43137"/>
                    </a:srgbClr>
                  </a:outerShdw>
                </a:effectLst>
              </a:rPr>
              <a:t>Prototype sprint : Healthcare</a:t>
            </a:r>
          </a:p>
        </p:txBody>
      </p:sp>
      <p:pic>
        <p:nvPicPr>
          <p:cNvPr id="8" name="Audio 7">
            <a:hlinkClick r:id="" action="ppaction://media"/>
            <a:extLst>
              <a:ext uri="{FF2B5EF4-FFF2-40B4-BE49-F238E27FC236}">
                <a16:creationId xmlns:a16="http://schemas.microsoft.com/office/drawing/2014/main" id="{E22DE6B0-6DA2-C4D3-592E-0F962C9CE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0060800"/>
      </p:ext>
    </p:extLst>
  </p:cSld>
  <p:clrMapOvr>
    <a:masterClrMapping/>
  </p:clrMapOvr>
  <mc:AlternateContent xmlns:mc="http://schemas.openxmlformats.org/markup-compatibility/2006">
    <mc:Choice xmlns:p14="http://schemas.microsoft.com/office/powerpoint/2010/main" Requires="p14">
      <p:transition spd="med" p14:dur="700" advTm="8160">
        <p:fade/>
      </p:transition>
    </mc:Choice>
    <mc:Fallback>
      <p:transition spd="med" advTm="81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BEE4904-8B89-5105-D3D2-C00469F00731}"/>
              </a:ext>
            </a:extLst>
          </p:cNvPr>
          <p:cNvSpPr>
            <a:spLocks noGrp="1"/>
          </p:cNvSpPr>
          <p:nvPr>
            <p:ph type="body" sz="quarter" idx="12"/>
          </p:nvPr>
        </p:nvSpPr>
        <p:spPr>
          <a:xfrm>
            <a:off x="279400" y="198783"/>
            <a:ext cx="11018838" cy="6204776"/>
          </a:xfrm>
        </p:spPr>
        <p:txBody>
          <a:bodyPr/>
          <a:lstStyle/>
          <a:p>
            <a:pPr marL="0" indent="0">
              <a:buNone/>
            </a:pPr>
            <a:r>
              <a:rPr lang="en-US" sz="1800" b="1" i="0" dirty="0">
                <a:solidFill>
                  <a:schemeClr val="tx1"/>
                </a:solidFill>
                <a:effectLst/>
              </a:rPr>
              <a:t>What process did you go through to create your project?</a:t>
            </a:r>
            <a:br>
              <a:rPr lang="en-US" sz="1800" b="0" i="0" dirty="0">
                <a:solidFill>
                  <a:schemeClr val="tx1"/>
                </a:solidFill>
                <a:effectLst/>
              </a:rPr>
            </a:br>
            <a:r>
              <a:rPr lang="fr-FR" sz="1800" dirty="0" err="1">
                <a:solidFill>
                  <a:schemeClr val="tx1"/>
                </a:solidFill>
              </a:rPr>
              <a:t>Knowing</a:t>
            </a:r>
            <a:r>
              <a:rPr lang="fr-FR" sz="1800" dirty="0">
                <a:solidFill>
                  <a:schemeClr val="tx1"/>
                </a:solidFill>
              </a:rPr>
              <a:t> </a:t>
            </a:r>
            <a:r>
              <a:rPr lang="fr-FR" sz="1800" dirty="0" err="1">
                <a:solidFill>
                  <a:schemeClr val="tx1"/>
                </a:solidFill>
              </a:rPr>
              <a:t>we</a:t>
            </a:r>
            <a:r>
              <a:rPr lang="fr-FR" sz="1800" dirty="0">
                <a:solidFill>
                  <a:schemeClr val="tx1"/>
                </a:solidFill>
              </a:rPr>
              <a:t> have no </a:t>
            </a:r>
            <a:r>
              <a:rPr lang="fr-FR" sz="1800" dirty="0" err="1">
                <a:solidFill>
                  <a:schemeClr val="tx1"/>
                </a:solidFill>
              </a:rPr>
              <a:t>healthcare</a:t>
            </a:r>
            <a:r>
              <a:rPr lang="fr-FR" sz="1800" dirty="0">
                <a:solidFill>
                  <a:schemeClr val="tx1"/>
                </a:solidFill>
              </a:rPr>
              <a:t> </a:t>
            </a:r>
            <a:r>
              <a:rPr lang="fr-FR" sz="1800" dirty="0" err="1">
                <a:solidFill>
                  <a:schemeClr val="tx1"/>
                </a:solidFill>
              </a:rPr>
              <a:t>studies</a:t>
            </a:r>
            <a:r>
              <a:rPr lang="fr-FR" sz="1800" dirty="0">
                <a:solidFill>
                  <a:schemeClr val="tx1"/>
                </a:solidFill>
              </a:rPr>
              <a:t> </a:t>
            </a:r>
            <a:r>
              <a:rPr lang="fr-FR" sz="1800" dirty="0" err="1">
                <a:solidFill>
                  <a:schemeClr val="tx1"/>
                </a:solidFill>
              </a:rPr>
              <a:t>whatsoever</a:t>
            </a:r>
            <a:r>
              <a:rPr lang="fr-FR" sz="1800" dirty="0">
                <a:solidFill>
                  <a:schemeClr val="tx1"/>
                </a:solidFill>
              </a:rPr>
              <a:t> ,</a:t>
            </a:r>
            <a:r>
              <a:rPr lang="fr-FR" sz="1800" dirty="0" err="1">
                <a:solidFill>
                  <a:schemeClr val="tx1"/>
                </a:solidFill>
              </a:rPr>
              <a:t>we</a:t>
            </a:r>
            <a:r>
              <a:rPr lang="fr-FR" sz="1800" dirty="0">
                <a:solidFill>
                  <a:schemeClr val="tx1"/>
                </a:solidFill>
              </a:rPr>
              <a:t> </a:t>
            </a:r>
            <a:r>
              <a:rPr lang="fr-FR" sz="1800" dirty="0" err="1">
                <a:solidFill>
                  <a:schemeClr val="tx1"/>
                </a:solidFill>
              </a:rPr>
              <a:t>had</a:t>
            </a:r>
            <a:r>
              <a:rPr lang="fr-FR" sz="1800" dirty="0">
                <a:solidFill>
                  <a:schemeClr val="tx1"/>
                </a:solidFill>
              </a:rPr>
              <a:t> to do </a:t>
            </a:r>
            <a:r>
              <a:rPr lang="fr-FR" sz="1800" dirty="0" err="1">
                <a:solidFill>
                  <a:schemeClr val="tx1"/>
                </a:solidFill>
              </a:rPr>
              <a:t>much</a:t>
            </a:r>
            <a:r>
              <a:rPr lang="fr-FR" sz="1800" dirty="0">
                <a:solidFill>
                  <a:schemeClr val="tx1"/>
                </a:solidFill>
              </a:rPr>
              <a:t> </a:t>
            </a:r>
            <a:r>
              <a:rPr lang="fr-FR" sz="1800" dirty="0" err="1">
                <a:solidFill>
                  <a:schemeClr val="tx1"/>
                </a:solidFill>
              </a:rPr>
              <a:t>researches</a:t>
            </a:r>
            <a:r>
              <a:rPr lang="fr-FR" sz="1800" dirty="0">
                <a:solidFill>
                  <a:schemeClr val="tx1"/>
                </a:solidFill>
              </a:rPr>
              <a:t> to </a:t>
            </a:r>
            <a:r>
              <a:rPr lang="fr-FR" sz="1800" dirty="0" err="1">
                <a:solidFill>
                  <a:schemeClr val="tx1"/>
                </a:solidFill>
              </a:rPr>
              <a:t>find</a:t>
            </a:r>
            <a:r>
              <a:rPr lang="fr-FR" sz="1800" dirty="0">
                <a:solidFill>
                  <a:schemeClr val="tx1"/>
                </a:solidFill>
              </a:rPr>
              <a:t> the right </a:t>
            </a:r>
            <a:r>
              <a:rPr lang="fr-FR" sz="1800" dirty="0" err="1">
                <a:solidFill>
                  <a:schemeClr val="tx1"/>
                </a:solidFill>
              </a:rPr>
              <a:t>target</a:t>
            </a:r>
            <a:r>
              <a:rPr lang="fr-FR" sz="1800" dirty="0">
                <a:solidFill>
                  <a:schemeClr val="tx1"/>
                </a:solidFill>
              </a:rPr>
              <a:t> </a:t>
            </a:r>
            <a:r>
              <a:rPr lang="fr-FR" sz="1800" dirty="0" err="1">
                <a:solidFill>
                  <a:schemeClr val="tx1"/>
                </a:solidFill>
              </a:rPr>
              <a:t>we</a:t>
            </a:r>
            <a:r>
              <a:rPr lang="fr-FR" sz="1800" dirty="0">
                <a:solidFill>
                  <a:schemeClr val="tx1"/>
                </a:solidFill>
              </a:rPr>
              <a:t> </a:t>
            </a:r>
            <a:r>
              <a:rPr lang="fr-FR" sz="1800" dirty="0" err="1">
                <a:solidFill>
                  <a:schemeClr val="tx1"/>
                </a:solidFill>
              </a:rPr>
              <a:t>will</a:t>
            </a:r>
            <a:r>
              <a:rPr lang="fr-FR" sz="1800" dirty="0">
                <a:solidFill>
                  <a:schemeClr val="tx1"/>
                </a:solidFill>
              </a:rPr>
              <a:t> </a:t>
            </a:r>
            <a:r>
              <a:rPr lang="fr-FR" sz="1800" dirty="0" err="1">
                <a:solidFill>
                  <a:schemeClr val="tx1"/>
                </a:solidFill>
              </a:rPr>
              <a:t>work</a:t>
            </a:r>
            <a:r>
              <a:rPr lang="fr-FR" sz="1800" dirty="0">
                <a:solidFill>
                  <a:schemeClr val="tx1"/>
                </a:solidFill>
              </a:rPr>
              <a:t> on , </a:t>
            </a:r>
            <a:r>
              <a:rPr lang="fr-FR" sz="1800" dirty="0" err="1">
                <a:solidFill>
                  <a:schemeClr val="tx1"/>
                </a:solidFill>
              </a:rPr>
              <a:t>so</a:t>
            </a:r>
            <a:r>
              <a:rPr lang="fr-FR" sz="1800" dirty="0">
                <a:solidFill>
                  <a:schemeClr val="tx1"/>
                </a:solidFill>
              </a:rPr>
              <a:t> </a:t>
            </a:r>
            <a:r>
              <a:rPr lang="fr-FR" sz="1800" dirty="0" err="1">
                <a:solidFill>
                  <a:schemeClr val="tx1"/>
                </a:solidFill>
              </a:rPr>
              <a:t>what</a:t>
            </a:r>
            <a:r>
              <a:rPr lang="fr-FR" sz="1800" dirty="0">
                <a:solidFill>
                  <a:schemeClr val="tx1"/>
                </a:solidFill>
              </a:rPr>
              <a:t> </a:t>
            </a:r>
            <a:r>
              <a:rPr lang="fr-FR" sz="1800" dirty="0" err="1">
                <a:solidFill>
                  <a:schemeClr val="tx1"/>
                </a:solidFill>
              </a:rPr>
              <a:t>caught</a:t>
            </a:r>
            <a:r>
              <a:rPr lang="fr-FR" sz="1800" dirty="0">
                <a:solidFill>
                  <a:schemeClr val="tx1"/>
                </a:solidFill>
              </a:rPr>
              <a:t> </a:t>
            </a:r>
            <a:r>
              <a:rPr lang="fr-FR" sz="1800" dirty="0" err="1">
                <a:solidFill>
                  <a:schemeClr val="tx1"/>
                </a:solidFill>
              </a:rPr>
              <a:t>our</a:t>
            </a:r>
            <a:r>
              <a:rPr lang="fr-FR" sz="1800" dirty="0">
                <a:solidFill>
                  <a:schemeClr val="tx1"/>
                </a:solidFill>
              </a:rPr>
              <a:t> attention </a:t>
            </a:r>
            <a:r>
              <a:rPr lang="fr-FR" sz="1800" dirty="0" err="1">
                <a:solidFill>
                  <a:schemeClr val="tx1"/>
                </a:solidFill>
              </a:rPr>
              <a:t>is</a:t>
            </a:r>
            <a:r>
              <a:rPr lang="fr-FR" sz="1800" dirty="0">
                <a:solidFill>
                  <a:schemeClr val="tx1"/>
                </a:solidFill>
              </a:rPr>
              <a:t> </a:t>
            </a:r>
            <a:r>
              <a:rPr lang="fr-FR" sz="1800" dirty="0" err="1">
                <a:solidFill>
                  <a:schemeClr val="tx1"/>
                </a:solidFill>
              </a:rPr>
              <a:t>that</a:t>
            </a:r>
            <a:r>
              <a:rPr lang="fr-FR" sz="1800" dirty="0">
                <a:solidFill>
                  <a:schemeClr val="tx1"/>
                </a:solidFill>
              </a:rPr>
              <a:t> </a:t>
            </a:r>
            <a:r>
              <a:rPr lang="en-US" sz="1800" dirty="0">
                <a:solidFill>
                  <a:schemeClr val="tx1"/>
                </a:solidFill>
              </a:rPr>
              <a:t>Diabetes management apps can be a useful tool for diabetes to help them manage their health situation and assist them throughout the process of cohabiting with it, But , these apps  may have their limitations such as </a:t>
            </a:r>
            <a:r>
              <a:rPr lang="en-US" sz="1800" b="0" i="0" dirty="0">
                <a:solidFill>
                  <a:schemeClr val="tx1"/>
                </a:solidFill>
                <a:effectLst/>
              </a:rPr>
              <a:t>Limited functionality</a:t>
            </a:r>
            <a:r>
              <a:rPr lang="en-US" sz="1800" dirty="0">
                <a:solidFill>
                  <a:schemeClr val="tx1"/>
                </a:solidFill>
              </a:rPr>
              <a:t>,</a:t>
            </a:r>
            <a:r>
              <a:rPr lang="fr-FR" sz="1800" dirty="0" err="1">
                <a:solidFill>
                  <a:schemeClr val="tx1"/>
                </a:solidFill>
              </a:rPr>
              <a:t>Difficult</a:t>
            </a:r>
            <a:r>
              <a:rPr lang="fr-FR" sz="1800" dirty="0">
                <a:solidFill>
                  <a:schemeClr val="tx1"/>
                </a:solidFill>
              </a:rPr>
              <a:t> use of the </a:t>
            </a:r>
            <a:r>
              <a:rPr lang="fr-FR" sz="1800" dirty="0" err="1">
                <a:solidFill>
                  <a:schemeClr val="tx1"/>
                </a:solidFill>
              </a:rPr>
              <a:t>app’s</a:t>
            </a:r>
            <a:r>
              <a:rPr lang="fr-FR" sz="1800" dirty="0">
                <a:solidFill>
                  <a:schemeClr val="tx1"/>
                </a:solidFill>
              </a:rPr>
              <a:t> interface</a:t>
            </a:r>
            <a:endParaRPr lang="en-US" sz="1800" dirty="0">
              <a:solidFill>
                <a:schemeClr val="tx1"/>
              </a:solidFill>
            </a:endParaRPr>
          </a:p>
          <a:p>
            <a:pPr marL="0" indent="0">
              <a:buNone/>
            </a:pPr>
            <a:r>
              <a:rPr lang="en-US" sz="1800" b="1" i="0" dirty="0">
                <a:solidFill>
                  <a:schemeClr val="tx1"/>
                </a:solidFill>
                <a:effectLst/>
              </a:rPr>
              <a:t>How did you choose what product / service to focus on?</a:t>
            </a:r>
          </a:p>
          <a:p>
            <a:pPr marL="0" indent="0">
              <a:buNone/>
            </a:pPr>
            <a:r>
              <a:rPr lang="en-US" sz="1800" dirty="0">
                <a:solidFill>
                  <a:schemeClr val="tx1"/>
                </a:solidFill>
              </a:rPr>
              <a:t>The main goal was to Create “</a:t>
            </a:r>
            <a:r>
              <a:rPr lang="en-US" sz="1800" dirty="0" err="1">
                <a:solidFill>
                  <a:schemeClr val="tx1"/>
                </a:solidFill>
              </a:rPr>
              <a:t>DiaBot</a:t>
            </a:r>
            <a:r>
              <a:rPr lang="en-US" sz="1800" dirty="0">
                <a:solidFill>
                  <a:schemeClr val="tx1"/>
                </a:solidFill>
              </a:rPr>
              <a:t>”: a chatbot that provides assistance to diabetes as an improved </a:t>
            </a:r>
            <a:r>
              <a:rPr lang="fr-FR" sz="1800" i="0" dirty="0" err="1">
                <a:solidFill>
                  <a:schemeClr val="tx1"/>
                </a:solidFill>
                <a:effectLst/>
              </a:rPr>
              <a:t>Diabetes</a:t>
            </a:r>
            <a:r>
              <a:rPr lang="fr-FR" sz="1800" i="0" dirty="0">
                <a:solidFill>
                  <a:schemeClr val="tx1"/>
                </a:solidFill>
                <a:effectLst/>
              </a:rPr>
              <a:t> management apps </a:t>
            </a:r>
            <a:r>
              <a:rPr lang="en-US" sz="1800" dirty="0">
                <a:solidFill>
                  <a:schemeClr val="tx1"/>
                </a:solidFill>
              </a:rPr>
              <a:t>with better features using </a:t>
            </a:r>
            <a:r>
              <a:rPr lang="en-US" sz="1800" i="0" dirty="0">
                <a:solidFill>
                  <a:schemeClr val="tx1"/>
                </a:solidFill>
                <a:effectLst/>
              </a:rPr>
              <a:t>Azure ML, Azure DB, Azure </a:t>
            </a:r>
            <a:r>
              <a:rPr lang="en-US" sz="1800" i="0" dirty="0" err="1">
                <a:solidFill>
                  <a:schemeClr val="tx1"/>
                </a:solidFill>
                <a:effectLst/>
              </a:rPr>
              <a:t>Bots,Azure</a:t>
            </a:r>
            <a:r>
              <a:rPr lang="en-US" sz="1800" i="0" dirty="0">
                <a:solidFill>
                  <a:schemeClr val="tx1"/>
                </a:solidFill>
                <a:effectLst/>
              </a:rPr>
              <a:t> </a:t>
            </a:r>
            <a:r>
              <a:rPr lang="en-US" sz="1800" i="0" dirty="0" err="1">
                <a:solidFill>
                  <a:schemeClr val="tx1"/>
                </a:solidFill>
                <a:effectLst/>
              </a:rPr>
              <a:t>Maps,Azure</a:t>
            </a:r>
            <a:r>
              <a:rPr lang="en-US" sz="1800" i="0" dirty="0">
                <a:solidFill>
                  <a:schemeClr val="tx1"/>
                </a:solidFill>
                <a:effectLst/>
              </a:rPr>
              <a:t> IoT(Using Azure ML to fine tune the predicted glucose level to the person , to </a:t>
            </a:r>
            <a:r>
              <a:rPr lang="en-US" sz="1800" i="0" dirty="0">
                <a:solidFill>
                  <a:schemeClr val="tx1"/>
                </a:solidFill>
                <a:effectLst/>
                <a:cs typeface="Segoe UI Semilight" panose="020B0402040204020203" pitchFamily="34" charset="0"/>
              </a:rPr>
              <a:t>fine tune the insulin delivery plan and retrain it periodically with user data, Using Azure DB to store commonly used recipes for carb planning, Using Azure Bots to interact with the app, summarize charts, add carbs </a:t>
            </a:r>
            <a:r>
              <a:rPr lang="en-US" sz="1800" i="0" dirty="0" err="1">
                <a:solidFill>
                  <a:schemeClr val="tx1"/>
                </a:solidFill>
                <a:effectLst/>
                <a:cs typeface="Segoe UI Semilight" panose="020B0402040204020203" pitchFamily="34" charset="0"/>
              </a:rPr>
              <a:t>etc</a:t>
            </a:r>
            <a:r>
              <a:rPr lang="en-US" sz="1800" i="0" dirty="0">
                <a:solidFill>
                  <a:schemeClr val="tx1"/>
                </a:solidFill>
                <a:effectLst/>
                <a:cs typeface="Segoe UI Semilight" panose="020B0402040204020203" pitchFamily="34" charset="0"/>
              </a:rPr>
              <a:t>, Adding an Azure IoT interface towards continuous glucose monitors and insulin pumps)</a:t>
            </a:r>
          </a:p>
          <a:p>
            <a:pPr marL="0" indent="0">
              <a:buNone/>
            </a:pPr>
            <a:r>
              <a:rPr lang="en-US" sz="1800" i="0" dirty="0">
                <a:solidFill>
                  <a:schemeClr val="tx1"/>
                </a:solidFill>
                <a:effectLst/>
              </a:rPr>
              <a:t>and as implementation phase </a:t>
            </a:r>
            <a:r>
              <a:rPr lang="en-US" sz="1800" i="0" dirty="0" err="1">
                <a:solidFill>
                  <a:schemeClr val="tx1"/>
                </a:solidFill>
                <a:effectLst/>
              </a:rPr>
              <a:t>started,We</a:t>
            </a:r>
            <a:r>
              <a:rPr lang="en-US" sz="1800" i="0" dirty="0">
                <a:solidFill>
                  <a:schemeClr val="tx1"/>
                </a:solidFill>
                <a:effectLst/>
              </a:rPr>
              <a:t> wanted something that was doable with our experience and we tried out different ideas and so far we managed to  make a carb logger app but with a twist, which is to do it using an intelligent bot interface</a:t>
            </a:r>
          </a:p>
          <a:p>
            <a:pPr marL="0" indent="0">
              <a:buNone/>
            </a:pPr>
            <a:r>
              <a:rPr lang="en-US" sz="1800" b="1" i="0" dirty="0">
                <a:solidFill>
                  <a:schemeClr val="tx1"/>
                </a:solidFill>
                <a:effectLst/>
              </a:rPr>
              <a:t>What changes would you make to this process for next time?</a:t>
            </a:r>
          </a:p>
          <a:p>
            <a:pPr marL="342900" indent="-342900">
              <a:buFont typeface="Arial" panose="020B0604020202020204" pitchFamily="34" charset="0"/>
              <a:buChar char="•"/>
            </a:pPr>
            <a:r>
              <a:rPr lang="en-US" sz="1800" b="0" i="0" dirty="0">
                <a:solidFill>
                  <a:schemeClr val="tx1"/>
                </a:solidFill>
                <a:effectLst/>
              </a:rPr>
              <a:t>Choose the idea from an early date </a:t>
            </a:r>
          </a:p>
          <a:p>
            <a:pPr marL="342900" indent="-342900">
              <a:buFont typeface="Arial" panose="020B0604020202020204" pitchFamily="34" charset="0"/>
              <a:buChar char="•"/>
            </a:pPr>
            <a:r>
              <a:rPr lang="en-US" sz="1800" b="0" i="0" dirty="0">
                <a:solidFill>
                  <a:schemeClr val="tx1"/>
                </a:solidFill>
                <a:effectLst/>
              </a:rPr>
              <a:t>it would be useful to have an experienced mentor, maybe engage a supervisor who is more </a:t>
            </a:r>
            <a:r>
              <a:rPr lang="en-US" sz="1800" dirty="0">
                <a:solidFill>
                  <a:schemeClr val="tx1"/>
                </a:solidFill>
              </a:rPr>
              <a:t>in the field ( and not just a student)</a:t>
            </a:r>
            <a:endParaRPr lang="en-US" sz="1800" b="0" i="0" dirty="0">
              <a:solidFill>
                <a:schemeClr val="tx1"/>
              </a:solidFill>
              <a:effectLst/>
            </a:endParaRPr>
          </a:p>
          <a:p>
            <a:endParaRPr lang="fr-FR" sz="1800" dirty="0">
              <a:solidFill>
                <a:schemeClr val="tx1"/>
              </a:solidFill>
            </a:endParaRPr>
          </a:p>
        </p:txBody>
      </p:sp>
      <p:sp>
        <p:nvSpPr>
          <p:cNvPr id="4" name="Espace réservé du texte 3">
            <a:extLst>
              <a:ext uri="{FF2B5EF4-FFF2-40B4-BE49-F238E27FC236}">
                <a16:creationId xmlns:a16="http://schemas.microsoft.com/office/drawing/2014/main" id="{C54231DA-9BA1-9BFD-1A2A-6AA8C548DDE4}"/>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23450067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3D6507D-231F-9450-F095-4671A04AEBF8}"/>
              </a:ext>
            </a:extLst>
          </p:cNvPr>
          <p:cNvSpPr>
            <a:spLocks noGrp="1"/>
          </p:cNvSpPr>
          <p:nvPr>
            <p:ph type="body" sz="quarter" idx="12"/>
          </p:nvPr>
        </p:nvSpPr>
        <p:spPr>
          <a:xfrm>
            <a:off x="252895" y="403018"/>
            <a:ext cx="11018838" cy="7035772"/>
          </a:xfrm>
        </p:spPr>
        <p:txBody>
          <a:bodyPr/>
          <a:lstStyle/>
          <a:p>
            <a:pPr marL="0" indent="0">
              <a:buNone/>
            </a:pPr>
            <a:r>
              <a:rPr lang="en-US" sz="1800" b="1" i="0" dirty="0">
                <a:effectLst/>
                <a:cs typeface="Segoe UI Semilight" panose="020B0402040204020203" pitchFamily="34" charset="0"/>
              </a:rPr>
              <a:t>Challenges faced throughout social league project</a:t>
            </a:r>
          </a:p>
          <a:p>
            <a:pPr marL="457200" indent="-457200">
              <a:buFont typeface="Arial" panose="020B0604020202020204" pitchFamily="34" charset="0"/>
              <a:buChar char="•"/>
            </a:pPr>
            <a:r>
              <a:rPr lang="en-US" sz="1800" dirty="0"/>
              <a:t>Settle on an idea that is useful , can be implemented and appeals to all group members</a:t>
            </a:r>
          </a:p>
          <a:p>
            <a:pPr marL="457200" indent="-457200">
              <a:buFont typeface="Arial" panose="020B0604020202020204" pitchFamily="34" charset="0"/>
              <a:buChar char="•"/>
            </a:pPr>
            <a:r>
              <a:rPr lang="en-US" sz="1800" dirty="0"/>
              <a:t>Choosing tech tools with time and skill limit factors: meaning  </a:t>
            </a:r>
            <a:r>
              <a:rPr lang="en-US" sz="1800" dirty="0" err="1"/>
              <a:t>chosing</a:t>
            </a:r>
            <a:r>
              <a:rPr lang="en-US" sz="1800" dirty="0"/>
              <a:t> tools that can provide us the feature expected as an output and can be learnt without exceeding time limits</a:t>
            </a:r>
          </a:p>
          <a:p>
            <a:pPr marL="0" indent="0">
              <a:buNone/>
            </a:pPr>
            <a:endParaRPr lang="en-US" sz="1800" dirty="0">
              <a:solidFill>
                <a:schemeClr val="tx1"/>
              </a:solidFill>
            </a:endParaRPr>
          </a:p>
          <a:p>
            <a:pPr marL="0" indent="0">
              <a:buNone/>
            </a:pPr>
            <a:r>
              <a:rPr lang="en-US" sz="1800" b="1" i="0" dirty="0">
                <a:solidFill>
                  <a:schemeClr val="tx1"/>
                </a:solidFill>
                <a:effectLst/>
              </a:rPr>
              <a:t>How did you overcome those challenges?</a:t>
            </a:r>
          </a:p>
          <a:p>
            <a:pPr marL="457200" indent="-457200">
              <a:buFont typeface="Arial" panose="020B0604020202020204" pitchFamily="34" charset="0"/>
              <a:buChar char="•"/>
            </a:pPr>
            <a:r>
              <a:rPr lang="en-US" sz="1800" dirty="0"/>
              <a:t>Communication between group members , being open to other’s ideas and ready for any sudden change at any minute if plan A go wrong </a:t>
            </a:r>
          </a:p>
          <a:p>
            <a:pPr marL="457200" indent="-457200">
              <a:buFont typeface="Arial" panose="020B0604020202020204" pitchFamily="34" charset="0"/>
              <a:buChar char="•"/>
            </a:pPr>
            <a:r>
              <a:rPr lang="en-US" sz="1800" dirty="0"/>
              <a:t>Being patient and open to work , committed to the project</a:t>
            </a:r>
          </a:p>
          <a:p>
            <a:pPr marL="457200" indent="-457200">
              <a:buFont typeface="Arial" panose="020B0604020202020204" pitchFamily="34" charset="0"/>
              <a:buChar char="•"/>
            </a:pPr>
            <a:r>
              <a:rPr lang="en-US" sz="1800" b="0" i="0" dirty="0">
                <a:effectLst/>
              </a:rPr>
              <a:t>We asked people in the chat for advice</a:t>
            </a:r>
          </a:p>
          <a:p>
            <a:pPr marL="457200" indent="-457200">
              <a:buFont typeface="Arial" panose="020B0604020202020204" pitchFamily="34" charset="0"/>
              <a:buChar char="•"/>
            </a:pPr>
            <a:endParaRPr lang="en-US" sz="1800" b="0" i="0" dirty="0">
              <a:effectLst/>
            </a:endParaRPr>
          </a:p>
          <a:p>
            <a:pPr marL="0" indent="0">
              <a:buNone/>
            </a:pPr>
            <a:r>
              <a:rPr lang="en-US" sz="1800" b="1" i="0" dirty="0">
                <a:effectLst/>
              </a:rPr>
              <a:t>Recommendations you have for future teams of ambassadors working on projects</a:t>
            </a:r>
          </a:p>
          <a:p>
            <a:pPr marL="342900" indent="-342900" algn="l">
              <a:buFont typeface="Arial" panose="020B0604020202020204" pitchFamily="34" charset="0"/>
              <a:buChar char="•"/>
            </a:pPr>
            <a:r>
              <a:rPr lang="fr-FR" sz="1800" dirty="0">
                <a:gradFill>
                  <a:gsLst>
                    <a:gs pos="2917">
                      <a:schemeClr val="tx1"/>
                    </a:gs>
                    <a:gs pos="30000">
                      <a:schemeClr val="tx1"/>
                    </a:gs>
                  </a:gsLst>
                  <a:lin ang="5400000" scaled="0"/>
                </a:gradFill>
              </a:rPr>
              <a:t>Communication and coordination </a:t>
            </a:r>
            <a:r>
              <a:rPr lang="fr-FR" sz="1800" dirty="0" err="1">
                <a:gradFill>
                  <a:gsLst>
                    <a:gs pos="2917">
                      <a:schemeClr val="tx1"/>
                    </a:gs>
                    <a:gs pos="30000">
                      <a:schemeClr val="tx1"/>
                    </a:gs>
                  </a:gsLst>
                  <a:lin ang="5400000" scaled="0"/>
                </a:gradFill>
              </a:rPr>
              <a:t>is</a:t>
            </a:r>
            <a:r>
              <a:rPr lang="fr-FR" sz="1800" dirty="0">
                <a:gradFill>
                  <a:gsLst>
                    <a:gs pos="2917">
                      <a:schemeClr val="tx1"/>
                    </a:gs>
                    <a:gs pos="30000">
                      <a:schemeClr val="tx1"/>
                    </a:gs>
                  </a:gsLst>
                  <a:lin ang="5400000" scaled="0"/>
                </a:gradFill>
              </a:rPr>
              <a:t> the key to </a:t>
            </a:r>
            <a:r>
              <a:rPr lang="fr-FR" sz="1800" dirty="0" err="1">
                <a:gradFill>
                  <a:gsLst>
                    <a:gs pos="2917">
                      <a:schemeClr val="tx1"/>
                    </a:gs>
                    <a:gs pos="30000">
                      <a:schemeClr val="tx1"/>
                    </a:gs>
                  </a:gsLst>
                  <a:lin ang="5400000" scaled="0"/>
                </a:gradFill>
              </a:rPr>
              <a:t>success</a:t>
            </a:r>
            <a:r>
              <a:rPr lang="fr-FR" sz="1800" dirty="0">
                <a:gradFill>
                  <a:gsLst>
                    <a:gs pos="2917">
                      <a:schemeClr val="tx1"/>
                    </a:gs>
                    <a:gs pos="30000">
                      <a:schemeClr val="tx1"/>
                    </a:gs>
                  </a:gsLst>
                  <a:lin ang="5400000" scaled="0"/>
                </a:gradFill>
              </a:rPr>
              <a:t> of </a:t>
            </a:r>
            <a:r>
              <a:rPr lang="fr-FR" sz="1800" dirty="0" err="1">
                <a:gradFill>
                  <a:gsLst>
                    <a:gs pos="2917">
                      <a:schemeClr val="tx1"/>
                    </a:gs>
                    <a:gs pos="30000">
                      <a:schemeClr val="tx1"/>
                    </a:gs>
                  </a:gsLst>
                  <a:lin ang="5400000" scaled="0"/>
                </a:gradFill>
              </a:rPr>
              <a:t>this</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project</a:t>
            </a:r>
            <a:endParaRPr lang="fr-FR" sz="1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fr-FR" sz="1800" dirty="0">
                <a:gradFill>
                  <a:gsLst>
                    <a:gs pos="2917">
                      <a:schemeClr val="tx1"/>
                    </a:gs>
                    <a:gs pos="30000">
                      <a:schemeClr val="tx1"/>
                    </a:gs>
                  </a:gsLst>
                  <a:lin ang="5400000" scaled="0"/>
                </a:gradFill>
              </a:rPr>
              <a:t>Always do </a:t>
            </a:r>
            <a:r>
              <a:rPr lang="fr-FR" sz="1800" dirty="0" err="1">
                <a:gradFill>
                  <a:gsLst>
                    <a:gs pos="2917">
                      <a:schemeClr val="tx1"/>
                    </a:gs>
                    <a:gs pos="30000">
                      <a:schemeClr val="tx1"/>
                    </a:gs>
                  </a:gsLst>
                  <a:lin ang="5400000" scaled="0"/>
                </a:gradFill>
              </a:rPr>
              <a:t>researches</a:t>
            </a:r>
            <a:r>
              <a:rPr lang="fr-FR" sz="1800" dirty="0">
                <a:gradFill>
                  <a:gsLst>
                    <a:gs pos="2917">
                      <a:schemeClr val="tx1"/>
                    </a:gs>
                    <a:gs pos="30000">
                      <a:schemeClr val="tx1"/>
                    </a:gs>
                  </a:gsLst>
                  <a:lin ang="5400000" scaled="0"/>
                </a:gradFill>
              </a:rPr>
              <a:t> and </a:t>
            </a:r>
            <a:r>
              <a:rPr lang="fr-FR" sz="1800" dirty="0" err="1">
                <a:gradFill>
                  <a:gsLst>
                    <a:gs pos="2917">
                      <a:schemeClr val="tx1"/>
                    </a:gs>
                    <a:gs pos="30000">
                      <a:schemeClr val="tx1"/>
                    </a:gs>
                  </a:gsLst>
                  <a:lin ang="5400000" scaled="0"/>
                </a:gradFill>
              </a:rPr>
              <a:t>debates</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before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settling</a:t>
            </a:r>
            <a:r>
              <a:rPr lang="fr-FR" sz="1800" dirty="0">
                <a:gradFill>
                  <a:gsLst>
                    <a:gs pos="2917">
                      <a:schemeClr val="tx1"/>
                    </a:gs>
                    <a:gs pos="30000">
                      <a:schemeClr val="tx1"/>
                    </a:gs>
                  </a:gsLst>
                  <a:lin ang="5400000" scaled="0"/>
                </a:gradFill>
              </a:rPr>
              <a:t> down for a </a:t>
            </a:r>
            <a:r>
              <a:rPr lang="fr-FR" sz="1800" dirty="0" err="1">
                <a:gradFill>
                  <a:gsLst>
                    <a:gs pos="2917">
                      <a:schemeClr val="tx1"/>
                    </a:gs>
                    <a:gs pos="30000">
                      <a:schemeClr val="tx1"/>
                    </a:gs>
                  </a:gsLst>
                  <a:lin ang="5400000" scaled="0"/>
                </a:gradFill>
              </a:rPr>
              <a:t>decision</a:t>
            </a:r>
            <a:r>
              <a:rPr lang="fr-FR" sz="1800" dirty="0">
                <a:gradFill>
                  <a:gsLst>
                    <a:gs pos="2917">
                      <a:schemeClr val="tx1"/>
                    </a:gs>
                    <a:gs pos="30000">
                      <a:schemeClr val="tx1"/>
                    </a:gs>
                  </a:gsLst>
                  <a:lin ang="5400000" scaled="0"/>
                </a:gradFill>
              </a:rPr>
              <a:t> in group </a:t>
            </a:r>
            <a:r>
              <a:rPr lang="fr-FR" sz="1800" dirty="0" err="1">
                <a:gradFill>
                  <a:gsLst>
                    <a:gs pos="2917">
                      <a:schemeClr val="tx1"/>
                    </a:gs>
                    <a:gs pos="30000">
                      <a:schemeClr val="tx1"/>
                    </a:gs>
                  </a:gsLst>
                  <a:lin ang="5400000" scaled="0"/>
                </a:gradFill>
              </a:rPr>
              <a:t>because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sudden</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failures</a:t>
            </a:r>
            <a:r>
              <a:rPr lang="fr-FR" sz="1800" dirty="0">
                <a:gradFill>
                  <a:gsLst>
                    <a:gs pos="2917">
                      <a:schemeClr val="tx1"/>
                    </a:gs>
                    <a:gs pos="30000">
                      <a:schemeClr val="tx1"/>
                    </a:gs>
                  </a:gsLst>
                  <a:lin ang="5400000" scaled="0"/>
                </a:gradFill>
              </a:rPr>
              <a:t> of plan A can </a:t>
            </a:r>
            <a:r>
              <a:rPr lang="fr-FR" sz="1800" dirty="0" err="1">
                <a:gradFill>
                  <a:gsLst>
                    <a:gs pos="2917">
                      <a:schemeClr val="tx1"/>
                    </a:gs>
                    <a:gs pos="30000">
                      <a:schemeClr val="tx1"/>
                    </a:gs>
                  </a:gsLst>
                  <a:lin ang="5400000" scaled="0"/>
                </a:gradFill>
              </a:rPr>
              <a:t>be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disturbing</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sometimes</a:t>
            </a:r>
            <a:r>
              <a:rPr lang="fr-FR" sz="1800" dirty="0">
                <a:gradFill>
                  <a:gsLst>
                    <a:gs pos="2917">
                      <a:schemeClr val="tx1"/>
                    </a:gs>
                    <a:gs pos="30000">
                      <a:schemeClr val="tx1"/>
                    </a:gs>
                  </a:gsLst>
                  <a:lin ang="5400000" scaled="0"/>
                </a:gradFill>
              </a:rPr>
              <a:t> , </a:t>
            </a:r>
            <a:r>
              <a:rPr lang="fr-FR" sz="1800" dirty="0" err="1">
                <a:gradFill>
                  <a:gsLst>
                    <a:gs pos="2917">
                      <a:schemeClr val="tx1"/>
                    </a:gs>
                    <a:gs pos="30000">
                      <a:schemeClr val="tx1"/>
                    </a:gs>
                  </a:gsLst>
                  <a:lin ang="5400000" scaled="0"/>
                </a:gradFill>
              </a:rPr>
              <a:t>it</a:t>
            </a:r>
            <a:r>
              <a:rPr lang="fr-FR" sz="1800" dirty="0">
                <a:gradFill>
                  <a:gsLst>
                    <a:gs pos="2917">
                      <a:schemeClr val="tx1"/>
                    </a:gs>
                    <a:gs pos="30000">
                      <a:schemeClr val="tx1"/>
                    </a:gs>
                  </a:gsLst>
                  <a:lin ang="5400000" scaled="0"/>
                </a:gradFill>
              </a:rPr>
              <a:t> s </a:t>
            </a:r>
            <a:r>
              <a:rPr lang="fr-FR" sz="1800" dirty="0" err="1">
                <a:gradFill>
                  <a:gsLst>
                    <a:gs pos="2917">
                      <a:schemeClr val="tx1"/>
                    </a:gs>
                    <a:gs pos="30000">
                      <a:schemeClr val="tx1"/>
                    </a:gs>
                  </a:gsLst>
                  <a:lin ang="5400000" scaled="0"/>
                </a:gradFill>
              </a:rPr>
              <a:t>better</a:t>
            </a:r>
            <a:r>
              <a:rPr lang="fr-FR" sz="1800" dirty="0">
                <a:gradFill>
                  <a:gsLst>
                    <a:gs pos="2917">
                      <a:schemeClr val="tx1"/>
                    </a:gs>
                    <a:gs pos="30000">
                      <a:schemeClr val="tx1"/>
                    </a:gs>
                  </a:gsLst>
                  <a:lin ang="5400000" scaled="0"/>
                </a:gradFill>
              </a:rPr>
              <a:t> to </a:t>
            </a:r>
            <a:r>
              <a:rPr lang="fr-FR" sz="1800" dirty="0" err="1">
                <a:gradFill>
                  <a:gsLst>
                    <a:gs pos="2917">
                      <a:schemeClr val="tx1"/>
                    </a:gs>
                    <a:gs pos="30000">
                      <a:schemeClr val="tx1"/>
                    </a:gs>
                  </a:gsLst>
                  <a:lin ang="5400000" scaled="0"/>
                </a:gradFill>
              </a:rPr>
              <a:t>think</a:t>
            </a:r>
            <a:r>
              <a:rPr lang="fr-FR" sz="1800" dirty="0">
                <a:gradFill>
                  <a:gsLst>
                    <a:gs pos="2917">
                      <a:schemeClr val="tx1"/>
                    </a:gs>
                    <a:gs pos="30000">
                      <a:schemeClr val="tx1"/>
                    </a:gs>
                  </a:gsLst>
                  <a:lin ang="5400000" scaled="0"/>
                </a:gradFill>
              </a:rPr>
              <a:t> more in </a:t>
            </a:r>
            <a:r>
              <a:rPr lang="fr-FR" sz="1800" dirty="0" err="1">
                <a:gradFill>
                  <a:gsLst>
                    <a:gs pos="2917">
                      <a:schemeClr val="tx1"/>
                    </a:gs>
                    <a:gs pos="30000">
                      <a:schemeClr val="tx1"/>
                    </a:gs>
                  </a:gsLst>
                  <a:lin ang="5400000" scaled="0"/>
                </a:gradFill>
              </a:rPr>
              <a:t>order</a:t>
            </a:r>
            <a:r>
              <a:rPr lang="fr-FR" sz="1800" dirty="0">
                <a:gradFill>
                  <a:gsLst>
                    <a:gs pos="2917">
                      <a:schemeClr val="tx1"/>
                    </a:gs>
                    <a:gs pos="30000">
                      <a:schemeClr val="tx1"/>
                    </a:gs>
                  </a:gsLst>
                  <a:lin ang="5400000" scaled="0"/>
                </a:gradFill>
              </a:rPr>
              <a:t> to </a:t>
            </a:r>
            <a:r>
              <a:rPr lang="fr-FR" sz="1800" dirty="0" err="1">
                <a:gradFill>
                  <a:gsLst>
                    <a:gs pos="2917">
                      <a:schemeClr val="tx1"/>
                    </a:gs>
                    <a:gs pos="30000">
                      <a:schemeClr val="tx1"/>
                    </a:gs>
                  </a:gsLst>
                  <a:lin ang="5400000" scaled="0"/>
                </a:gradFill>
              </a:rPr>
              <a:t>reduce</a:t>
            </a:r>
            <a:r>
              <a:rPr lang="fr-FR" sz="1800" dirty="0">
                <a:gradFill>
                  <a:gsLst>
                    <a:gs pos="2917">
                      <a:schemeClr val="tx1"/>
                    </a:gs>
                    <a:gs pos="30000">
                      <a:schemeClr val="tx1"/>
                    </a:gs>
                  </a:gsLst>
                  <a:lin ang="5400000" scaled="0"/>
                </a:gradFill>
              </a:rPr>
              <a:t> the rate of </a:t>
            </a:r>
            <a:r>
              <a:rPr lang="fr-FR" sz="1800" dirty="0" err="1">
                <a:gradFill>
                  <a:gsLst>
                    <a:gs pos="2917">
                      <a:schemeClr val="tx1"/>
                    </a:gs>
                    <a:gs pos="30000">
                      <a:schemeClr val="tx1"/>
                    </a:gs>
                  </a:gsLst>
                  <a:lin ang="5400000" scaled="0"/>
                </a:gradFill>
              </a:rPr>
              <a:t>its</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failure</a:t>
            </a:r>
            <a:r>
              <a:rPr lang="fr-FR" sz="1800" dirty="0">
                <a:gradFill>
                  <a:gsLst>
                    <a:gs pos="2917">
                      <a:schemeClr val="tx1"/>
                    </a:gs>
                    <a:gs pos="30000">
                      <a:schemeClr val="tx1"/>
                    </a:gs>
                  </a:gsLst>
                  <a:lin ang="5400000" scaled="0"/>
                </a:gradFill>
              </a:rPr>
              <a:t> </a:t>
            </a:r>
          </a:p>
          <a:p>
            <a:pPr marL="342900" indent="-342900" algn="l">
              <a:buFont typeface="Arial" panose="020B0604020202020204" pitchFamily="34" charset="0"/>
              <a:buChar char="•"/>
            </a:pPr>
            <a:r>
              <a:rPr lang="fr-FR" sz="1800" dirty="0" err="1">
                <a:gradFill>
                  <a:gsLst>
                    <a:gs pos="2917">
                      <a:schemeClr val="tx1"/>
                    </a:gs>
                    <a:gs pos="30000">
                      <a:schemeClr val="tx1"/>
                    </a:gs>
                  </a:gsLst>
                  <a:lin ang="5400000" scaled="0"/>
                </a:gradFill>
              </a:rPr>
              <a:t>It’s</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better</a:t>
            </a:r>
            <a:r>
              <a:rPr lang="fr-FR" sz="1800" dirty="0">
                <a:gradFill>
                  <a:gsLst>
                    <a:gs pos="2917">
                      <a:schemeClr val="tx1"/>
                    </a:gs>
                    <a:gs pos="30000">
                      <a:schemeClr val="tx1"/>
                    </a:gs>
                  </a:gsLst>
                  <a:lin ang="5400000" scaled="0"/>
                </a:gradFill>
              </a:rPr>
              <a:t> to have an </a:t>
            </a:r>
            <a:r>
              <a:rPr lang="fr-FR" sz="1800" dirty="0" err="1">
                <a:gradFill>
                  <a:gsLst>
                    <a:gs pos="2917">
                      <a:schemeClr val="tx1"/>
                    </a:gs>
                    <a:gs pos="30000">
                      <a:schemeClr val="tx1"/>
                    </a:gs>
                  </a:gsLst>
                  <a:lin ang="5400000" scaled="0"/>
                </a:gradFill>
              </a:rPr>
              <a:t>idea</a:t>
            </a:r>
            <a:r>
              <a:rPr lang="fr-FR" sz="1800" dirty="0">
                <a:gradFill>
                  <a:gsLst>
                    <a:gs pos="2917">
                      <a:schemeClr val="tx1"/>
                    </a:gs>
                    <a:gs pos="30000">
                      <a:schemeClr val="tx1"/>
                    </a:gs>
                  </a:gsLst>
                  <a:lin ang="5400000" scaled="0"/>
                </a:gradFill>
              </a:rPr>
              <a:t> about how to use the tech </a:t>
            </a:r>
            <a:r>
              <a:rPr lang="fr-FR" sz="1800" dirty="0" err="1">
                <a:gradFill>
                  <a:gsLst>
                    <a:gs pos="2917">
                      <a:schemeClr val="tx1"/>
                    </a:gs>
                    <a:gs pos="30000">
                      <a:schemeClr val="tx1"/>
                    </a:gs>
                  </a:gsLst>
                  <a:lin ang="5400000" scaled="0"/>
                </a:gradFill>
              </a:rPr>
              <a:t>tools</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you</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will</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be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using</a:t>
            </a:r>
            <a:r>
              <a:rPr lang="fr-FR" sz="1800" dirty="0">
                <a:gradFill>
                  <a:gsLst>
                    <a:gs pos="2917">
                      <a:schemeClr val="tx1"/>
                    </a:gs>
                    <a:gs pos="30000">
                      <a:schemeClr val="tx1"/>
                    </a:gs>
                  </a:gsLst>
                  <a:lin ang="5400000" scaled="0"/>
                </a:gradFill>
              </a:rPr>
              <a:t> or </a:t>
            </a:r>
            <a:r>
              <a:rPr lang="fr-FR" sz="1800" dirty="0" err="1">
                <a:gradFill>
                  <a:gsLst>
                    <a:gs pos="2917">
                      <a:schemeClr val="tx1"/>
                    </a:gs>
                    <a:gs pos="30000">
                      <a:schemeClr val="tx1"/>
                    </a:gs>
                  </a:gsLst>
                  <a:lin ang="5400000" scaled="0"/>
                </a:gradFill>
              </a:rPr>
              <a:t>else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you</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will</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be</a:t>
            </a:r>
            <a:r>
              <a:rPr lang="fr-FR" sz="1800" dirty="0">
                <a:gradFill>
                  <a:gsLst>
                    <a:gs pos="2917">
                      <a:schemeClr val="tx1"/>
                    </a:gs>
                    <a:gs pos="30000">
                      <a:schemeClr val="tx1"/>
                    </a:gs>
                  </a:gsLst>
                  <a:lin ang="5400000" scaled="0"/>
                </a:gradFill>
              </a:rPr>
              <a:t> </a:t>
            </a:r>
            <a:r>
              <a:rPr lang="fr-FR" sz="1800" dirty="0" err="1">
                <a:gradFill>
                  <a:gsLst>
                    <a:gs pos="2917">
                      <a:schemeClr val="tx1"/>
                    </a:gs>
                    <a:gs pos="30000">
                      <a:schemeClr val="tx1"/>
                    </a:gs>
                  </a:gsLst>
                  <a:lin ang="5400000" scaled="0"/>
                </a:gradFill>
              </a:rPr>
              <a:t>lost</a:t>
            </a:r>
            <a:r>
              <a:rPr lang="fr-FR" sz="1800" dirty="0">
                <a:gradFill>
                  <a:gsLst>
                    <a:gs pos="2917">
                      <a:schemeClr val="tx1"/>
                    </a:gs>
                    <a:gs pos="30000">
                      <a:schemeClr val="tx1"/>
                    </a:gs>
                  </a:gsLst>
                  <a:lin ang="5400000" scaled="0"/>
                </a:gradFill>
              </a:rPr>
              <a:t> in the process</a:t>
            </a:r>
          </a:p>
          <a:p>
            <a:pPr marL="457200" indent="-457200">
              <a:buFont typeface="Arial" panose="020B0604020202020204" pitchFamily="34" charset="0"/>
              <a:buChar char="•"/>
            </a:pPr>
            <a:endParaRPr lang="en-US" sz="1800" dirty="0"/>
          </a:p>
          <a:p>
            <a:endParaRPr lang="en-US" sz="1800" i="0" dirty="0">
              <a:effectLst/>
              <a:cs typeface="Segoe UI Semilight" panose="020B0402040204020203" pitchFamily="34" charset="0"/>
            </a:endParaRPr>
          </a:p>
          <a:p>
            <a:endParaRPr lang="fr-FR" sz="1800" dirty="0">
              <a:cs typeface="Segoe UI Semilight" panose="020B0402040204020203" pitchFamily="34" charset="0"/>
            </a:endParaRPr>
          </a:p>
          <a:p>
            <a:endParaRPr lang="en-US" sz="1800" b="0" i="0" dirty="0">
              <a:solidFill>
                <a:schemeClr val="tx1"/>
              </a:solidFill>
              <a:effectLst/>
            </a:endParaRPr>
          </a:p>
          <a:p>
            <a:endParaRPr lang="fr-FR" sz="1800" dirty="0"/>
          </a:p>
        </p:txBody>
      </p:sp>
      <p:sp>
        <p:nvSpPr>
          <p:cNvPr id="4" name="Espace réservé du texte 3">
            <a:extLst>
              <a:ext uri="{FF2B5EF4-FFF2-40B4-BE49-F238E27FC236}">
                <a16:creationId xmlns:a16="http://schemas.microsoft.com/office/drawing/2014/main" id="{43F4D7AD-F27D-489A-D64C-1677EDFD8FCB}"/>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1513107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32670" y="636105"/>
            <a:ext cx="11126659" cy="1107996"/>
          </a:xfrm>
        </p:spPr>
        <p:txBody>
          <a:bodyPr/>
          <a:lstStyle/>
          <a:p>
            <a:r>
              <a:rPr lang="en-US" b="0" i="0">
                <a:solidFill>
                  <a:schemeClr val="tx1"/>
                </a:solidFill>
                <a:effectLst/>
                <a:latin typeface="-apple-system"/>
              </a:rPr>
              <a:t>What process did you go through to create your project?</a:t>
            </a:r>
            <a:br>
              <a:rPr lang="en-US" b="0" i="0">
                <a:solidFill>
                  <a:schemeClr val="tx1"/>
                </a:solidFill>
                <a:effectLst/>
                <a:latin typeface="-apple-system"/>
              </a:rPr>
            </a:br>
            <a:endParaRPr lang="en-US">
              <a:solidFill>
                <a:schemeClr val="tx1"/>
              </a:solidFill>
            </a:endParaRPr>
          </a:p>
        </p:txBody>
      </p:sp>
      <p:sp>
        <p:nvSpPr>
          <p:cNvPr id="5" name="ZoneTexte 4">
            <a:extLst>
              <a:ext uri="{FF2B5EF4-FFF2-40B4-BE49-F238E27FC236}">
                <a16:creationId xmlns:a16="http://schemas.microsoft.com/office/drawing/2014/main" id="{11673DEA-AA66-AB06-290F-467818174211}"/>
              </a:ext>
            </a:extLst>
          </p:cNvPr>
          <p:cNvSpPr txBox="1"/>
          <p:nvPr/>
        </p:nvSpPr>
        <p:spPr>
          <a:xfrm>
            <a:off x="1170942" y="2189268"/>
            <a:ext cx="2922203" cy="1231106"/>
          </a:xfrm>
          <a:prstGeom prst="rect">
            <a:avLst/>
          </a:prstGeom>
          <a:noFill/>
        </p:spPr>
        <p:txBody>
          <a:bodyPr wrap="square" lIns="0" tIns="0" rIns="0" bIns="0" rtlCol="0">
            <a:spAutoFit/>
          </a:bodyPr>
          <a:lstStyle/>
          <a:p>
            <a:r>
              <a:rPr lang="fr-FR" sz="2000"/>
              <a:t>Not </a:t>
            </a:r>
            <a:r>
              <a:rPr lang="fr-FR" sz="2000" err="1"/>
              <a:t>experienced</a:t>
            </a:r>
            <a:r>
              <a:rPr lang="fr-FR" sz="2000"/>
              <a:t> </a:t>
            </a:r>
            <a:r>
              <a:rPr lang="fr-FR" sz="2000" err="1"/>
              <a:t>with</a:t>
            </a:r>
            <a:r>
              <a:rPr lang="fr-FR" sz="2000"/>
              <a:t> </a:t>
            </a:r>
          </a:p>
          <a:p>
            <a:r>
              <a:rPr lang="fr-FR" sz="2000"/>
              <a:t>- </a:t>
            </a:r>
            <a:r>
              <a:rPr lang="fr-FR" sz="2000" err="1"/>
              <a:t>Medtech</a:t>
            </a:r>
            <a:endParaRPr lang="fr-FR" sz="2000"/>
          </a:p>
          <a:p>
            <a:r>
              <a:rPr lang="fr-FR" sz="2000"/>
              <a:t>- </a:t>
            </a:r>
            <a:r>
              <a:rPr lang="fr-FR" sz="2000" err="1"/>
              <a:t>Programming</a:t>
            </a:r>
            <a:r>
              <a:rPr lang="fr-FR" sz="2000"/>
              <a:t>/Cloud</a:t>
            </a:r>
          </a:p>
          <a:p>
            <a:pPr algn="l"/>
            <a:endParaRPr lang="fr-FR" sz="2000" err="1">
              <a:gradFill>
                <a:gsLst>
                  <a:gs pos="2917">
                    <a:schemeClr val="tx1"/>
                  </a:gs>
                  <a:gs pos="30000">
                    <a:schemeClr val="tx1"/>
                  </a:gs>
                </a:gsLst>
                <a:lin ang="5400000" scaled="0"/>
              </a:gradFill>
            </a:endParaRPr>
          </a:p>
        </p:txBody>
      </p:sp>
      <p:sp>
        <p:nvSpPr>
          <p:cNvPr id="7" name="ZoneTexte 6">
            <a:extLst>
              <a:ext uri="{FF2B5EF4-FFF2-40B4-BE49-F238E27FC236}">
                <a16:creationId xmlns:a16="http://schemas.microsoft.com/office/drawing/2014/main" id="{2FFA33CF-9E5C-17A9-4C16-F56F163FCA28}"/>
              </a:ext>
            </a:extLst>
          </p:cNvPr>
          <p:cNvSpPr txBox="1"/>
          <p:nvPr/>
        </p:nvSpPr>
        <p:spPr>
          <a:xfrm>
            <a:off x="7748335" y="3429000"/>
            <a:ext cx="3582605"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fr-FR" sz="2000">
                <a:gradFill>
                  <a:gsLst>
                    <a:gs pos="2917">
                      <a:schemeClr val="tx1"/>
                    </a:gs>
                    <a:gs pos="30000">
                      <a:schemeClr val="tx1"/>
                    </a:gs>
                  </a:gsLst>
                  <a:lin ang="5400000" scaled="0"/>
                </a:gradFill>
              </a:rPr>
              <a:t>Limitations:</a:t>
            </a:r>
          </a:p>
          <a:p>
            <a:pPr algn="l"/>
            <a:r>
              <a:rPr lang="fr-FR" sz="2000">
                <a:gradFill>
                  <a:gsLst>
                    <a:gs pos="2917">
                      <a:schemeClr val="tx1"/>
                    </a:gs>
                    <a:gs pos="30000">
                      <a:schemeClr val="tx1"/>
                    </a:gs>
                  </a:gsLst>
                  <a:lin ang="5400000" scaled="0"/>
                </a:gradFill>
              </a:rPr>
              <a:t> </a:t>
            </a:r>
            <a:r>
              <a:rPr lang="fr-FR" sz="2000" err="1">
                <a:gradFill>
                  <a:gsLst>
                    <a:gs pos="2917">
                      <a:schemeClr val="tx1"/>
                    </a:gs>
                    <a:gs pos="30000">
                      <a:schemeClr val="tx1"/>
                    </a:gs>
                  </a:gsLst>
                  <a:lin ang="5400000" scaled="0"/>
                </a:gradFill>
              </a:rPr>
              <a:t>limited</a:t>
            </a:r>
            <a:r>
              <a:rPr lang="fr-FR" sz="2000">
                <a:gradFill>
                  <a:gsLst>
                    <a:gs pos="2917">
                      <a:schemeClr val="tx1"/>
                    </a:gs>
                    <a:gs pos="30000">
                      <a:schemeClr val="tx1"/>
                    </a:gs>
                  </a:gsLst>
                  <a:lin ang="5400000" scaled="0"/>
                </a:gradFill>
              </a:rPr>
              <a:t> </a:t>
            </a:r>
            <a:r>
              <a:rPr lang="fr-FR" sz="2000" err="1">
                <a:gradFill>
                  <a:gsLst>
                    <a:gs pos="2917">
                      <a:schemeClr val="tx1"/>
                    </a:gs>
                    <a:gs pos="30000">
                      <a:schemeClr val="tx1"/>
                    </a:gs>
                  </a:gsLst>
                  <a:lin ang="5400000" scaled="0"/>
                </a:gradFill>
              </a:rPr>
              <a:t>functionalities</a:t>
            </a:r>
            <a:endParaRPr lang="fr-FR" sz="2000">
              <a:gradFill>
                <a:gsLst>
                  <a:gs pos="2917">
                    <a:schemeClr val="tx1"/>
                  </a:gs>
                  <a:gs pos="30000">
                    <a:schemeClr val="tx1"/>
                  </a:gs>
                </a:gsLst>
                <a:lin ang="5400000" scaled="0"/>
              </a:gradFill>
            </a:endParaRPr>
          </a:p>
          <a:p>
            <a:pPr algn="l"/>
            <a:r>
              <a:rPr lang="fr-FR" sz="2000" err="1">
                <a:gradFill>
                  <a:gsLst>
                    <a:gs pos="2917">
                      <a:schemeClr val="tx1"/>
                    </a:gs>
                    <a:gs pos="30000">
                      <a:schemeClr val="tx1"/>
                    </a:gs>
                  </a:gsLst>
                  <a:lin ang="5400000" scaled="0"/>
                </a:gradFill>
              </a:rPr>
              <a:t>Difficult</a:t>
            </a:r>
            <a:r>
              <a:rPr lang="fr-FR" sz="2000">
                <a:gradFill>
                  <a:gsLst>
                    <a:gs pos="2917">
                      <a:schemeClr val="tx1"/>
                    </a:gs>
                    <a:gs pos="30000">
                      <a:schemeClr val="tx1"/>
                    </a:gs>
                  </a:gsLst>
                  <a:lin ang="5400000" scaled="0"/>
                </a:gradFill>
              </a:rPr>
              <a:t> use of the </a:t>
            </a:r>
            <a:r>
              <a:rPr lang="fr-FR" sz="2000" err="1">
                <a:gradFill>
                  <a:gsLst>
                    <a:gs pos="2917">
                      <a:schemeClr val="tx1"/>
                    </a:gs>
                    <a:gs pos="30000">
                      <a:schemeClr val="tx1"/>
                    </a:gs>
                  </a:gsLst>
                  <a:lin ang="5400000" scaled="0"/>
                </a:gradFill>
              </a:rPr>
              <a:t>app’s</a:t>
            </a:r>
            <a:r>
              <a:rPr lang="fr-FR" sz="2000">
                <a:gradFill>
                  <a:gsLst>
                    <a:gs pos="2917">
                      <a:schemeClr val="tx1"/>
                    </a:gs>
                    <a:gs pos="30000">
                      <a:schemeClr val="tx1"/>
                    </a:gs>
                  </a:gsLst>
                  <a:lin ang="5400000" scaled="0"/>
                </a:gradFill>
              </a:rPr>
              <a:t> interface</a:t>
            </a:r>
          </a:p>
        </p:txBody>
      </p:sp>
      <p:sp>
        <p:nvSpPr>
          <p:cNvPr id="9" name="ZoneTexte 8">
            <a:extLst>
              <a:ext uri="{FF2B5EF4-FFF2-40B4-BE49-F238E27FC236}">
                <a16:creationId xmlns:a16="http://schemas.microsoft.com/office/drawing/2014/main" id="{8122A280-B536-A5D7-D9EC-549D7F3549B7}"/>
              </a:ext>
            </a:extLst>
          </p:cNvPr>
          <p:cNvSpPr txBox="1"/>
          <p:nvPr/>
        </p:nvSpPr>
        <p:spPr>
          <a:xfrm>
            <a:off x="7748335" y="2757288"/>
            <a:ext cx="2663886" cy="615553"/>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a:t>Diabetes management apps </a:t>
            </a:r>
          </a:p>
        </p:txBody>
      </p:sp>
      <p:pic>
        <p:nvPicPr>
          <p:cNvPr id="1026" name="Picture 2" descr="wonder wondering | Art, Stories &amp; Poetry">
            <a:extLst>
              <a:ext uri="{FF2B5EF4-FFF2-40B4-BE49-F238E27FC236}">
                <a16:creationId xmlns:a16="http://schemas.microsoft.com/office/drawing/2014/main" id="{04978424-D078-845E-0014-2A3D2BB40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392" y="3420374"/>
            <a:ext cx="2663886" cy="1994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Flèche : droite 14">
            <a:extLst>
              <a:ext uri="{FF2B5EF4-FFF2-40B4-BE49-F238E27FC236}">
                <a16:creationId xmlns:a16="http://schemas.microsoft.com/office/drawing/2014/main" id="{041D7D2C-2E05-F6DF-B663-53F690ED476D}"/>
              </a:ext>
            </a:extLst>
          </p:cNvPr>
          <p:cNvSpPr/>
          <p:nvPr/>
        </p:nvSpPr>
        <p:spPr bwMode="auto">
          <a:xfrm>
            <a:off x="4588797" y="3051042"/>
            <a:ext cx="2663886" cy="1231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Audio 10">
            <a:hlinkClick r:id="" action="ppaction://media"/>
            <a:extLst>
              <a:ext uri="{FF2B5EF4-FFF2-40B4-BE49-F238E27FC236}">
                <a16:creationId xmlns:a16="http://schemas.microsoft.com/office/drawing/2014/main" id="{16CDD017-A6E8-5E34-16E6-B569199BE4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8552212"/>
      </p:ext>
    </p:extLst>
  </p:cSld>
  <p:clrMapOvr>
    <a:masterClrMapping/>
  </p:clrMapOvr>
  <mc:AlternateContent xmlns:mc="http://schemas.openxmlformats.org/markup-compatibility/2006">
    <mc:Choice xmlns:p14="http://schemas.microsoft.com/office/powerpoint/2010/main" Requires="p14">
      <p:transition spd="med" p14:dur="700" advTm="21233">
        <p:fade/>
      </p:transition>
    </mc:Choice>
    <mc:Fallback>
      <p:transition spd="med" advTm="21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1000" fill="hold"/>
                                        <p:tgtEl>
                                          <p:spTgt spid="9"/>
                                        </p:tgtEl>
                                        <p:attrNameLst>
                                          <p:attrName>ppt_w</p:attrName>
                                        </p:attrNameLst>
                                      </p:cBhvr>
                                      <p:tavLst>
                                        <p:tav tm="0">
                                          <p:val>
                                            <p:fltVal val="0"/>
                                          </p:val>
                                        </p:tav>
                                        <p:tav tm="100000">
                                          <p:val>
                                            <p:strVal val="#ppt_w"/>
                                          </p:val>
                                        </p:tav>
                                      </p:tavLst>
                                    </p:anim>
                                    <p:anim calcmode="lin" valueType="num">
                                      <p:cBhvr>
                                        <p:cTn id="27" dur="1000" fill="hold"/>
                                        <p:tgtEl>
                                          <p:spTgt spid="9"/>
                                        </p:tgtEl>
                                        <p:attrNameLst>
                                          <p:attrName>ppt_h</p:attrName>
                                        </p:attrNameLst>
                                      </p:cBhvr>
                                      <p:tavLst>
                                        <p:tav tm="0">
                                          <p:val>
                                            <p:fltVal val="0"/>
                                          </p:val>
                                        </p:tav>
                                        <p:tav tm="100000">
                                          <p:val>
                                            <p:strVal val="#ppt_h"/>
                                          </p:val>
                                        </p:tav>
                                      </p:tavLst>
                                    </p:anim>
                                    <p:anim calcmode="lin" valueType="num">
                                      <p:cBhvr>
                                        <p:cTn id="28" dur="1000" fill="hold"/>
                                        <p:tgtEl>
                                          <p:spTgt spid="9"/>
                                        </p:tgtEl>
                                        <p:attrNameLst>
                                          <p:attrName>style.rotation</p:attrName>
                                        </p:attrNameLst>
                                      </p:cBhvr>
                                      <p:tavLst>
                                        <p:tav tm="0">
                                          <p:val>
                                            <p:fltVal val="90"/>
                                          </p:val>
                                        </p:tav>
                                        <p:tav tm="100000">
                                          <p:val>
                                            <p:fltVal val="0"/>
                                          </p:val>
                                        </p:tav>
                                      </p:tavLst>
                                    </p:anim>
                                    <p:animEffect transition="in" filter="fade">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1"/>
                </p:tgtEl>
              </p:cMediaNode>
            </p:audio>
          </p:childTnLst>
        </p:cTn>
      </p:par>
    </p:tnLst>
    <p:bldLst>
      <p:bldP spid="5" grpId="0"/>
      <p:bldP spid="7" grpId="0"/>
      <p:bldP spid="9"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7992-0800-D93C-5357-579DC5D4B2B3}"/>
              </a:ext>
            </a:extLst>
          </p:cNvPr>
          <p:cNvSpPr>
            <a:spLocks noGrp="1"/>
          </p:cNvSpPr>
          <p:nvPr>
            <p:ph type="title"/>
          </p:nvPr>
        </p:nvSpPr>
        <p:spPr>
          <a:xfrm>
            <a:off x="584200" y="2025650"/>
            <a:ext cx="4161981" cy="1107996"/>
          </a:xfrm>
        </p:spPr>
        <p:txBody>
          <a:bodyPr wrap="square" anchor="b">
            <a:normAutofit/>
          </a:bodyPr>
          <a:lstStyle/>
          <a:p>
            <a:r>
              <a:rPr lang="en-GB" dirty="0" err="1"/>
              <a:t>Diabot</a:t>
            </a:r>
            <a:endParaRPr lang="en-GB" dirty="0"/>
          </a:p>
        </p:txBody>
      </p:sp>
      <p:sp>
        <p:nvSpPr>
          <p:cNvPr id="3" name="Text Placeholder 2">
            <a:extLst>
              <a:ext uri="{FF2B5EF4-FFF2-40B4-BE49-F238E27FC236}">
                <a16:creationId xmlns:a16="http://schemas.microsoft.com/office/drawing/2014/main" id="{7E3F4433-6844-ABC6-9550-FEBEC7366DE9}"/>
              </a:ext>
            </a:extLst>
          </p:cNvPr>
          <p:cNvSpPr>
            <a:spLocks noGrp="1"/>
          </p:cNvSpPr>
          <p:nvPr>
            <p:ph type="body" sz="quarter" idx="10"/>
          </p:nvPr>
        </p:nvSpPr>
        <p:spPr>
          <a:xfrm>
            <a:off x="584200" y="3535541"/>
            <a:ext cx="4162425" cy="307777"/>
          </a:xfrm>
        </p:spPr>
        <p:txBody>
          <a:bodyPr wrap="square">
            <a:normAutofit/>
          </a:bodyPr>
          <a:lstStyle/>
          <a:p>
            <a:pPr>
              <a:lnSpc>
                <a:spcPct val="90000"/>
              </a:lnSpc>
            </a:pPr>
            <a:r>
              <a:rPr lang="en-GB" sz="1300"/>
              <a:t>Virtual Assistant to manage carb logging for diabetes</a:t>
            </a:r>
          </a:p>
        </p:txBody>
      </p:sp>
      <p:pic>
        <p:nvPicPr>
          <p:cNvPr id="13" name="Picture 4">
            <a:extLst>
              <a:ext uri="{FF2B5EF4-FFF2-40B4-BE49-F238E27FC236}">
                <a16:creationId xmlns:a16="http://schemas.microsoft.com/office/drawing/2014/main" id="{75AB58BF-E337-5AA5-843C-946544B50384}"/>
              </a:ext>
            </a:extLst>
          </p:cNvPr>
          <p:cNvPicPr>
            <a:picLocks noChangeAspect="1"/>
          </p:cNvPicPr>
          <p:nvPr/>
        </p:nvPicPr>
        <p:blipFill rotWithShape="1">
          <a:blip r:embed="rId3"/>
          <a:srcRect/>
          <a:stretch/>
        </p:blipFill>
        <p:spPr>
          <a:xfrm>
            <a:off x="5334000" y="10"/>
            <a:ext cx="6858000" cy="6857990"/>
          </a:xfrm>
          <a:prstGeom prst="rect">
            <a:avLst/>
          </a:prstGeom>
          <a:noFill/>
        </p:spPr>
      </p:pic>
      <p:pic>
        <p:nvPicPr>
          <p:cNvPr id="14" name="Picture 13">
            <a:extLst>
              <a:ext uri="{FF2B5EF4-FFF2-40B4-BE49-F238E27FC236}">
                <a16:creationId xmlns:a16="http://schemas.microsoft.com/office/drawing/2014/main" id="{F6D1D43B-7E4C-A58A-0F38-B9E551A0ADE4}"/>
              </a:ext>
            </a:extLst>
          </p:cNvPr>
          <p:cNvPicPr>
            <a:picLocks noChangeAspect="1"/>
          </p:cNvPicPr>
          <p:nvPr/>
        </p:nvPicPr>
        <p:blipFill>
          <a:blip r:embed="rId4"/>
          <a:stretch>
            <a:fillRect/>
          </a:stretch>
        </p:blipFill>
        <p:spPr>
          <a:xfrm>
            <a:off x="5829520" y="1309096"/>
            <a:ext cx="1754188" cy="3923216"/>
          </a:xfrm>
          <a:prstGeom prst="rect">
            <a:avLst/>
          </a:prstGeom>
        </p:spPr>
      </p:pic>
      <p:pic>
        <p:nvPicPr>
          <p:cNvPr id="16" name="Picture 15">
            <a:extLst>
              <a:ext uri="{FF2B5EF4-FFF2-40B4-BE49-F238E27FC236}">
                <a16:creationId xmlns:a16="http://schemas.microsoft.com/office/drawing/2014/main" id="{5073EA35-A90A-F32C-CEEB-1EFEC452B210}"/>
              </a:ext>
            </a:extLst>
          </p:cNvPr>
          <p:cNvPicPr>
            <a:picLocks noChangeAspect="1"/>
          </p:cNvPicPr>
          <p:nvPr/>
        </p:nvPicPr>
        <p:blipFill>
          <a:blip r:embed="rId5"/>
          <a:stretch>
            <a:fillRect/>
          </a:stretch>
        </p:blipFill>
        <p:spPr>
          <a:xfrm>
            <a:off x="10065226" y="618389"/>
            <a:ext cx="1754188" cy="3922518"/>
          </a:xfrm>
          <a:prstGeom prst="rect">
            <a:avLst/>
          </a:prstGeom>
        </p:spPr>
      </p:pic>
      <p:pic>
        <p:nvPicPr>
          <p:cNvPr id="18" name="Picture 17">
            <a:extLst>
              <a:ext uri="{FF2B5EF4-FFF2-40B4-BE49-F238E27FC236}">
                <a16:creationId xmlns:a16="http://schemas.microsoft.com/office/drawing/2014/main" id="{3A9F4BBC-96E1-2168-EA20-340D91EC4607}"/>
              </a:ext>
            </a:extLst>
          </p:cNvPr>
          <p:cNvPicPr>
            <a:picLocks noChangeAspect="1"/>
          </p:cNvPicPr>
          <p:nvPr/>
        </p:nvPicPr>
        <p:blipFill>
          <a:blip r:embed="rId6"/>
          <a:stretch>
            <a:fillRect/>
          </a:stretch>
        </p:blipFill>
        <p:spPr>
          <a:xfrm>
            <a:off x="8079228" y="2695936"/>
            <a:ext cx="1613412" cy="3601657"/>
          </a:xfrm>
          <a:prstGeom prst="rect">
            <a:avLst/>
          </a:prstGeom>
        </p:spPr>
      </p:pic>
    </p:spTree>
    <p:extLst>
      <p:ext uri="{BB962C8B-B14F-4D97-AF65-F5344CB8AC3E}">
        <p14:creationId xmlns:p14="http://schemas.microsoft.com/office/powerpoint/2010/main" val="22345627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EE2CEFB2-BC01-6F29-2705-56E251F15911}"/>
              </a:ext>
            </a:extLst>
          </p:cNvPr>
          <p:cNvSpPr txBox="1">
            <a:spLocks/>
          </p:cNvSpPr>
          <p:nvPr/>
        </p:nvSpPr>
        <p:spPr>
          <a:xfrm>
            <a:off x="527168" y="504468"/>
            <a:ext cx="111266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US" b="0" i="0">
                <a:solidFill>
                  <a:schemeClr val="tx1"/>
                </a:solidFill>
                <a:effectLst/>
                <a:latin typeface="-apple-system"/>
              </a:rPr>
              <a:t>How did you choose what product / service to focus on?</a:t>
            </a:r>
          </a:p>
        </p:txBody>
      </p:sp>
      <p:sp>
        <p:nvSpPr>
          <p:cNvPr id="6" name="ZoneTexte 5">
            <a:extLst>
              <a:ext uri="{FF2B5EF4-FFF2-40B4-BE49-F238E27FC236}">
                <a16:creationId xmlns:a16="http://schemas.microsoft.com/office/drawing/2014/main" id="{3014F68B-1422-F1B7-1694-FD11C2C0B3DF}"/>
              </a:ext>
            </a:extLst>
          </p:cNvPr>
          <p:cNvSpPr txBox="1"/>
          <p:nvPr/>
        </p:nvSpPr>
        <p:spPr>
          <a:xfrm>
            <a:off x="676984" y="1393727"/>
            <a:ext cx="10827026" cy="1846659"/>
          </a:xfrm>
          <a:prstGeom prst="rect">
            <a:avLst/>
          </a:prstGeom>
          <a:noFill/>
        </p:spPr>
        <p:txBody>
          <a:bodyPr wrap="square" lIns="0" tIns="0" rIns="0" bIns="0" rtlCol="0">
            <a:spAutoFit/>
          </a:bodyPr>
          <a:lstStyle/>
          <a:p>
            <a:pPr marL="342900" indent="-342900">
              <a:buFont typeface="Wingdings" panose="05000000000000000000" pitchFamily="2" charset="2"/>
              <a:buChar char="v"/>
            </a:pPr>
            <a:r>
              <a:rPr lang="en-US" sz="2000"/>
              <a:t>The main goal was to Create </a:t>
            </a:r>
            <a:r>
              <a:rPr lang="en-US" sz="2000" b="1"/>
              <a:t>“</a:t>
            </a:r>
            <a:r>
              <a:rPr lang="en-US" sz="2000" b="1" err="1"/>
              <a:t>DiaBot</a:t>
            </a:r>
            <a:r>
              <a:rPr lang="en-US" sz="2000" b="1"/>
              <a:t>”</a:t>
            </a:r>
          </a:p>
          <a:p>
            <a:r>
              <a:rPr lang="en-US" sz="2000"/>
              <a:t> </a:t>
            </a:r>
          </a:p>
          <a:p>
            <a:endParaRPr lang="fr-FR" sz="2000"/>
          </a:p>
          <a:p>
            <a:endParaRPr lang="en-US" sz="2000"/>
          </a:p>
          <a:p>
            <a:endParaRPr lang="en-US" sz="2000"/>
          </a:p>
          <a:p>
            <a:pPr algn="l"/>
            <a:endParaRPr lang="fr-FR" sz="2000" err="1"/>
          </a:p>
        </p:txBody>
      </p:sp>
      <p:sp>
        <p:nvSpPr>
          <p:cNvPr id="7" name="ZoneTexte 6">
            <a:extLst>
              <a:ext uri="{FF2B5EF4-FFF2-40B4-BE49-F238E27FC236}">
                <a16:creationId xmlns:a16="http://schemas.microsoft.com/office/drawing/2014/main" id="{31ACA450-035D-D61D-840B-5B8A5BDED9FC}"/>
              </a:ext>
            </a:extLst>
          </p:cNvPr>
          <p:cNvSpPr txBox="1"/>
          <p:nvPr/>
        </p:nvSpPr>
        <p:spPr>
          <a:xfrm>
            <a:off x="687990" y="1885980"/>
            <a:ext cx="9281404" cy="615553"/>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a:t>a chatbot that provides assistance to diabetes </a:t>
            </a:r>
          </a:p>
          <a:p>
            <a:pPr marL="342900" indent="-342900">
              <a:buFont typeface="Wingdings" panose="05000000000000000000" pitchFamily="2" charset="2"/>
              <a:buChar char="Ø"/>
            </a:pPr>
            <a:endParaRPr lang="en-US" sz="2000"/>
          </a:p>
        </p:txBody>
      </p:sp>
      <p:sp>
        <p:nvSpPr>
          <p:cNvPr id="8" name="ZoneTexte 7">
            <a:extLst>
              <a:ext uri="{FF2B5EF4-FFF2-40B4-BE49-F238E27FC236}">
                <a16:creationId xmlns:a16="http://schemas.microsoft.com/office/drawing/2014/main" id="{B250895B-80DF-92AD-1BDE-FAF85FFF1EB4}"/>
              </a:ext>
            </a:extLst>
          </p:cNvPr>
          <p:cNvSpPr txBox="1"/>
          <p:nvPr/>
        </p:nvSpPr>
        <p:spPr>
          <a:xfrm>
            <a:off x="754984" y="2552575"/>
            <a:ext cx="4649163" cy="923330"/>
          </a:xfrm>
          <a:prstGeom prst="rect">
            <a:avLst/>
          </a:prstGeom>
          <a:noFill/>
        </p:spPr>
        <p:txBody>
          <a:bodyPr wrap="square" lIns="0" tIns="0" rIns="0" bIns="0" rtlCol="0">
            <a:spAutoFit/>
          </a:bodyPr>
          <a:lstStyle/>
          <a:p>
            <a:r>
              <a:rPr lang="fr-FR" sz="2000" u="sng">
                <a:gradFill>
                  <a:gsLst>
                    <a:gs pos="2917">
                      <a:schemeClr val="tx1"/>
                    </a:gs>
                    <a:gs pos="30000">
                      <a:schemeClr val="tx1"/>
                    </a:gs>
                  </a:gsLst>
                  <a:lin ang="5400000" scaled="0"/>
                </a:gradFill>
              </a:rPr>
              <a:t>Possible </a:t>
            </a:r>
            <a:r>
              <a:rPr lang="fr-FR" sz="2000" u="sng" err="1">
                <a:gradFill>
                  <a:gsLst>
                    <a:gs pos="2917">
                      <a:schemeClr val="tx1"/>
                    </a:gs>
                    <a:gs pos="30000">
                      <a:schemeClr val="tx1"/>
                    </a:gs>
                  </a:gsLst>
                  <a:lin ang="5400000" scaled="0"/>
                </a:gradFill>
              </a:rPr>
              <a:t>ideas</a:t>
            </a:r>
            <a:r>
              <a:rPr lang="fr-FR" sz="2000" u="sng">
                <a:gradFill>
                  <a:gsLst>
                    <a:gs pos="2917">
                      <a:schemeClr val="tx1"/>
                    </a:gs>
                    <a:gs pos="30000">
                      <a:schemeClr val="tx1"/>
                    </a:gs>
                  </a:gsLst>
                  <a:lin ang="5400000" scaled="0"/>
                </a:gradFill>
              </a:rPr>
              <a:t> </a:t>
            </a:r>
            <a:r>
              <a:rPr lang="fr-FR" sz="2000" u="sng" err="1">
                <a:gradFill>
                  <a:gsLst>
                    <a:gs pos="2917">
                      <a:schemeClr val="tx1"/>
                    </a:gs>
                    <a:gs pos="30000">
                      <a:schemeClr val="tx1"/>
                    </a:gs>
                  </a:gsLst>
                  <a:lin ang="5400000" scaled="0"/>
                </a:gradFill>
              </a:rPr>
              <a:t>we</a:t>
            </a:r>
            <a:r>
              <a:rPr lang="fr-FR" sz="2000" u="sng">
                <a:gradFill>
                  <a:gsLst>
                    <a:gs pos="2917">
                      <a:schemeClr val="tx1"/>
                    </a:gs>
                    <a:gs pos="30000">
                      <a:schemeClr val="tx1"/>
                    </a:gs>
                  </a:gsLst>
                  <a:lin ang="5400000" scaled="0"/>
                </a:gradFill>
              </a:rPr>
              <a:t> </a:t>
            </a:r>
            <a:r>
              <a:rPr lang="fr-FR" sz="2000" u="sng" err="1">
                <a:gradFill>
                  <a:gsLst>
                    <a:gs pos="2917">
                      <a:schemeClr val="tx1"/>
                    </a:gs>
                    <a:gs pos="30000">
                      <a:schemeClr val="tx1"/>
                    </a:gs>
                  </a:gsLst>
                  <a:lin ang="5400000" scaled="0"/>
                </a:gradFill>
              </a:rPr>
              <a:t>thought</a:t>
            </a:r>
            <a:r>
              <a:rPr lang="fr-FR" sz="2000" u="sng">
                <a:gradFill>
                  <a:gsLst>
                    <a:gs pos="2917">
                      <a:schemeClr val="tx1"/>
                    </a:gs>
                    <a:gs pos="30000">
                      <a:schemeClr val="tx1"/>
                    </a:gs>
                  </a:gsLst>
                  <a:lin ang="5400000" scaled="0"/>
                </a:gradFill>
              </a:rPr>
              <a:t> about </a:t>
            </a:r>
            <a:r>
              <a:rPr lang="fr-FR" sz="2000" u="sng" err="1">
                <a:gradFill>
                  <a:gsLst>
                    <a:gs pos="2917">
                      <a:schemeClr val="tx1"/>
                    </a:gs>
                    <a:gs pos="30000">
                      <a:schemeClr val="tx1"/>
                    </a:gs>
                  </a:gsLst>
                  <a:lin ang="5400000" scaled="0"/>
                </a:gradFill>
              </a:rPr>
              <a:t>implementing</a:t>
            </a:r>
            <a:r>
              <a:rPr lang="fr-FR" sz="2000" u="sng">
                <a:gradFill>
                  <a:gsLst>
                    <a:gs pos="2917">
                      <a:schemeClr val="tx1"/>
                    </a:gs>
                    <a:gs pos="30000">
                      <a:schemeClr val="tx1"/>
                    </a:gs>
                  </a:gsLst>
                  <a:lin ang="5400000" scaled="0"/>
                </a:gradFill>
              </a:rPr>
              <a:t> </a:t>
            </a:r>
            <a:r>
              <a:rPr lang="en-US" sz="2000" u="sng"/>
              <a:t>and Technologies:</a:t>
            </a:r>
          </a:p>
          <a:p>
            <a:pPr algn="l"/>
            <a:endParaRPr lang="fr-FR" sz="2000" u="sng" err="1">
              <a:gradFill>
                <a:gsLst>
                  <a:gs pos="2917">
                    <a:schemeClr val="tx1"/>
                  </a:gs>
                  <a:gs pos="30000">
                    <a:schemeClr val="tx1"/>
                  </a:gs>
                </a:gsLst>
                <a:lin ang="5400000" scaled="0"/>
              </a:gradFill>
            </a:endParaRPr>
          </a:p>
        </p:txBody>
      </p:sp>
      <p:sp>
        <p:nvSpPr>
          <p:cNvPr id="9" name="ZoneTexte 8">
            <a:extLst>
              <a:ext uri="{FF2B5EF4-FFF2-40B4-BE49-F238E27FC236}">
                <a16:creationId xmlns:a16="http://schemas.microsoft.com/office/drawing/2014/main" id="{5336FE27-FBC8-72E2-DD1C-78F722295C8D}"/>
              </a:ext>
            </a:extLst>
          </p:cNvPr>
          <p:cNvSpPr txBox="1"/>
          <p:nvPr/>
        </p:nvSpPr>
        <p:spPr>
          <a:xfrm>
            <a:off x="7792541" y="3027849"/>
            <a:ext cx="3711469" cy="1538883"/>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a:t>make something doable </a:t>
            </a:r>
          </a:p>
          <a:p>
            <a:pPr marL="342900" indent="-342900">
              <a:buFont typeface="Wingdings" panose="05000000000000000000" pitchFamily="2" charset="2"/>
              <a:buChar char="Ø"/>
            </a:pPr>
            <a:r>
              <a:rPr lang="en-US" sz="2000"/>
              <a:t>make a carb/glucose logger app using an intelligent bot interface</a:t>
            </a:r>
          </a:p>
          <a:p>
            <a:pPr algn="l"/>
            <a:endParaRPr lang="fr-FR" sz="2000" err="1">
              <a:gradFill>
                <a:gsLst>
                  <a:gs pos="2917">
                    <a:schemeClr val="tx1"/>
                  </a:gs>
                  <a:gs pos="30000">
                    <a:schemeClr val="tx1"/>
                  </a:gs>
                </a:gsLst>
                <a:lin ang="5400000" scaled="0"/>
              </a:gradFill>
            </a:endParaRPr>
          </a:p>
        </p:txBody>
      </p:sp>
      <p:pic>
        <p:nvPicPr>
          <p:cNvPr id="2050" name="Picture 2" descr="Apple Health | Heart rate, Medications, Sleep">
            <a:extLst>
              <a:ext uri="{FF2B5EF4-FFF2-40B4-BE49-F238E27FC236}">
                <a16:creationId xmlns:a16="http://schemas.microsoft.com/office/drawing/2014/main" id="{4311E525-9D78-93C3-ECAC-E57389071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1114455"/>
            <a:ext cx="2743200" cy="1543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Other Icons">
            <a:extLst>
              <a:ext uri="{FF2B5EF4-FFF2-40B4-BE49-F238E27FC236}">
                <a16:creationId xmlns:a16="http://schemas.microsoft.com/office/drawing/2014/main" id="{F51B501C-9913-303C-16AE-E8D87B6A10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7925" y="2972570"/>
            <a:ext cx="680838" cy="6808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zure DB 101 - Connect to an Azure SQL DB Database — Not Your Dad's IT">
            <a:extLst>
              <a:ext uri="{FF2B5EF4-FFF2-40B4-BE49-F238E27FC236}">
                <a16:creationId xmlns:a16="http://schemas.microsoft.com/office/drawing/2014/main" id="{E3602518-AADB-8002-B982-051D5A64D0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2650" y="3732639"/>
            <a:ext cx="971387" cy="6808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Azure Bot Service — Microsoft Bot Framework, Channels, and Cognitive  Services - Digital Solutions, IT Services &amp; Consulting - Payoda">
            <a:extLst>
              <a:ext uri="{FF2B5EF4-FFF2-40B4-BE49-F238E27FC236}">
                <a16:creationId xmlns:a16="http://schemas.microsoft.com/office/drawing/2014/main" id="{46BFDC4F-463B-A5BA-A927-3E4AB17F4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2249" y="4349993"/>
            <a:ext cx="1258888" cy="8899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oT Hub | Microsoft Azure Mono">
            <a:extLst>
              <a:ext uri="{FF2B5EF4-FFF2-40B4-BE49-F238E27FC236}">
                <a16:creationId xmlns:a16="http://schemas.microsoft.com/office/drawing/2014/main" id="{C2486A83-759F-72D2-BCA9-AED38CB723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464" y="5181055"/>
            <a:ext cx="652299" cy="66107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A31E2F38-DA71-84AA-C4EC-084150C133E8}"/>
              </a:ext>
            </a:extLst>
          </p:cNvPr>
          <p:cNvSpPr txBox="1"/>
          <p:nvPr/>
        </p:nvSpPr>
        <p:spPr>
          <a:xfrm>
            <a:off x="687990" y="3951812"/>
            <a:ext cx="4523666" cy="92333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t>Azure DB to store commonly used recipes for carb planning</a:t>
            </a:r>
          </a:p>
          <a:p>
            <a:pPr algn="l"/>
            <a:endParaRPr lang="fr-FR" sz="2000" err="1">
              <a:gradFill>
                <a:gsLst>
                  <a:gs pos="2917">
                    <a:schemeClr val="tx1"/>
                  </a:gs>
                  <a:gs pos="30000">
                    <a:schemeClr val="tx1"/>
                  </a:gs>
                </a:gsLst>
                <a:lin ang="5400000" scaled="0"/>
              </a:gradFill>
            </a:endParaRPr>
          </a:p>
        </p:txBody>
      </p:sp>
      <p:sp>
        <p:nvSpPr>
          <p:cNvPr id="13" name="ZoneTexte 12">
            <a:extLst>
              <a:ext uri="{FF2B5EF4-FFF2-40B4-BE49-F238E27FC236}">
                <a16:creationId xmlns:a16="http://schemas.microsoft.com/office/drawing/2014/main" id="{DE35F7E6-852A-2D9B-F898-71939FB08415}"/>
              </a:ext>
            </a:extLst>
          </p:cNvPr>
          <p:cNvSpPr txBox="1"/>
          <p:nvPr/>
        </p:nvSpPr>
        <p:spPr>
          <a:xfrm>
            <a:off x="676984" y="4588262"/>
            <a:ext cx="5129991" cy="92333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t>Using Azure Bots to interact with the app, summarize charts, add carbs </a:t>
            </a:r>
            <a:r>
              <a:rPr lang="en-US" sz="2000" err="1"/>
              <a:t>etc</a:t>
            </a:r>
            <a:endParaRPr lang="en-US" sz="2000"/>
          </a:p>
          <a:p>
            <a:pPr algn="l"/>
            <a:endParaRPr lang="fr-FR" sz="2000" err="1">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16429C0E-D3F1-E694-69C5-EAE33F367E8C}"/>
              </a:ext>
            </a:extLst>
          </p:cNvPr>
          <p:cNvSpPr txBox="1"/>
          <p:nvPr/>
        </p:nvSpPr>
        <p:spPr>
          <a:xfrm>
            <a:off x="687990" y="5330685"/>
            <a:ext cx="4923140" cy="92333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t>Azure IoT interface towards continuous glucose monitors and insulin pumps</a:t>
            </a:r>
          </a:p>
          <a:p>
            <a:pPr algn="l"/>
            <a:endParaRPr lang="fr-FR" sz="2000" err="1">
              <a:gradFill>
                <a:gsLst>
                  <a:gs pos="2917">
                    <a:schemeClr val="tx1"/>
                  </a:gs>
                  <a:gs pos="30000">
                    <a:schemeClr val="tx1"/>
                  </a:gs>
                </a:gsLst>
                <a:lin ang="5400000" scaled="0"/>
              </a:gradFill>
            </a:endParaRPr>
          </a:p>
        </p:txBody>
      </p:sp>
      <p:pic>
        <p:nvPicPr>
          <p:cNvPr id="2064" name="Picture 16" descr="Blue Check Mark Icon Tick Symbol : image vectorielle de stock (libre de  droits) 1324876772 | Shutterstock">
            <a:extLst>
              <a:ext uri="{FF2B5EF4-FFF2-40B4-BE49-F238E27FC236}">
                <a16:creationId xmlns:a16="http://schemas.microsoft.com/office/drawing/2014/main" id="{F7BDFA18-69D7-AE35-BB33-77926BA6FF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4128" y="4286126"/>
            <a:ext cx="1465369" cy="15780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CB5DB8A7-3470-8443-8A4E-4BFAB6E179DD}"/>
              </a:ext>
            </a:extLst>
          </p:cNvPr>
          <p:cNvSpPr txBox="1"/>
          <p:nvPr/>
        </p:nvSpPr>
        <p:spPr>
          <a:xfrm>
            <a:off x="723884" y="3341564"/>
            <a:ext cx="5308566" cy="92333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t>Azure ML to fine tune the predicted glucose level the insulin delivery plan </a:t>
            </a:r>
          </a:p>
          <a:p>
            <a:pPr algn="l"/>
            <a:endParaRPr lang="fr-FR" sz="2000" err="1">
              <a:gradFill>
                <a:gsLst>
                  <a:gs pos="2917">
                    <a:schemeClr val="tx1"/>
                  </a:gs>
                  <a:gs pos="30000">
                    <a:schemeClr val="tx1"/>
                  </a:gs>
                </a:gsLst>
                <a:lin ang="5400000" scaled="0"/>
              </a:gradFill>
            </a:endParaRPr>
          </a:p>
        </p:txBody>
      </p:sp>
      <p:pic>
        <p:nvPicPr>
          <p:cNvPr id="18" name="Audio 17">
            <a:hlinkClick r:id="" action="ppaction://media"/>
            <a:extLst>
              <a:ext uri="{FF2B5EF4-FFF2-40B4-BE49-F238E27FC236}">
                <a16:creationId xmlns:a16="http://schemas.microsoft.com/office/drawing/2014/main" id="{EE60ABA0-913A-94E5-73C8-B2779D8C651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30017500"/>
      </p:ext>
    </p:extLst>
  </p:cSld>
  <p:clrMapOvr>
    <a:masterClrMapping/>
  </p:clrMapOvr>
  <mc:AlternateContent xmlns:mc="http://schemas.openxmlformats.org/markup-compatibility/2006">
    <mc:Choice xmlns:p14="http://schemas.microsoft.com/office/powerpoint/2010/main" Requires="p14">
      <p:transition spd="med" p14:dur="700" advTm="27920">
        <p:fade/>
      </p:transition>
    </mc:Choice>
    <mc:Fallback>
      <p:transition spd="med" advTm="27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 calcmode="lin" valueType="num">
                                      <p:cBhvr>
                                        <p:cTn id="20" dur="1000" fill="hold"/>
                                        <p:tgtEl>
                                          <p:spTgt spid="2050"/>
                                        </p:tgtEl>
                                        <p:attrNameLst>
                                          <p:attrName>ppt_w</p:attrName>
                                        </p:attrNameLst>
                                      </p:cBhvr>
                                      <p:tavLst>
                                        <p:tav tm="0">
                                          <p:val>
                                            <p:fltVal val="0"/>
                                          </p:val>
                                        </p:tav>
                                        <p:tav tm="100000">
                                          <p:val>
                                            <p:strVal val="#ppt_w"/>
                                          </p:val>
                                        </p:tav>
                                      </p:tavLst>
                                    </p:anim>
                                    <p:anim calcmode="lin" valueType="num">
                                      <p:cBhvr>
                                        <p:cTn id="21" dur="1000" fill="hold"/>
                                        <p:tgtEl>
                                          <p:spTgt spid="2050"/>
                                        </p:tgtEl>
                                        <p:attrNameLst>
                                          <p:attrName>ppt_h</p:attrName>
                                        </p:attrNameLst>
                                      </p:cBhvr>
                                      <p:tavLst>
                                        <p:tav tm="0">
                                          <p:val>
                                            <p:fltVal val="0"/>
                                          </p:val>
                                        </p:tav>
                                        <p:tav tm="100000">
                                          <p:val>
                                            <p:strVal val="#ppt_h"/>
                                          </p:val>
                                        </p:tav>
                                      </p:tavLst>
                                    </p:anim>
                                    <p:anim calcmode="lin" valueType="num">
                                      <p:cBhvr>
                                        <p:cTn id="22" dur="1000" fill="hold"/>
                                        <p:tgtEl>
                                          <p:spTgt spid="2050"/>
                                        </p:tgtEl>
                                        <p:attrNameLst>
                                          <p:attrName>style.rotation</p:attrName>
                                        </p:attrNameLst>
                                      </p:cBhvr>
                                      <p:tavLst>
                                        <p:tav tm="0">
                                          <p:val>
                                            <p:fltVal val="90"/>
                                          </p:val>
                                        </p:tav>
                                        <p:tav tm="100000">
                                          <p:val>
                                            <p:fltVal val="0"/>
                                          </p:val>
                                        </p:tav>
                                      </p:tavLst>
                                    </p:anim>
                                    <p:animEffect transition="in" filter="fade">
                                      <p:cBhvr>
                                        <p:cTn id="23" dur="10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5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6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6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64"/>
                                        </p:tgtEl>
                                        <p:attrNameLst>
                                          <p:attrName>style.visibility</p:attrName>
                                        </p:attrNameLst>
                                      </p:cBhvr>
                                      <p:to>
                                        <p:strVal val="visible"/>
                                      </p:to>
                                    </p:set>
                                    <p:animEffect transition="in" filter="fade">
                                      <p:cBhvr>
                                        <p:cTn id="71"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2" fill="hold" display="0">
                  <p:stCondLst>
                    <p:cond delay="indefinite"/>
                  </p:stCondLst>
                  <p:endCondLst>
                    <p:cond evt="onStopAudio" delay="0">
                      <p:tgtEl>
                        <p:sldTgt/>
                      </p:tgtEl>
                    </p:cond>
                  </p:endCondLst>
                </p:cTn>
                <p:tgtEl>
                  <p:spTgt spid="18"/>
                </p:tgtEl>
              </p:cMediaNode>
            </p:audio>
          </p:childTnLst>
        </p:cTn>
      </p:par>
    </p:tnLst>
    <p:bldLst>
      <p:bldP spid="6" grpId="0"/>
      <p:bldP spid="7" grpId="0"/>
      <p:bldP spid="8" grpId="0"/>
      <p:bldP spid="9"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AF0058A1-8CD8-AA7E-A07B-AE8CDBAAD5BD}"/>
              </a:ext>
            </a:extLst>
          </p:cNvPr>
          <p:cNvSpPr txBox="1">
            <a:spLocks/>
          </p:cNvSpPr>
          <p:nvPr/>
        </p:nvSpPr>
        <p:spPr>
          <a:xfrm>
            <a:off x="585216" y="384508"/>
            <a:ext cx="11447757" cy="5078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US" sz="3300" i="0" dirty="0">
                <a:solidFill>
                  <a:schemeClr val="tx1"/>
                </a:solidFill>
                <a:effectLst/>
              </a:rPr>
              <a:t>What changes would you make to this process for next time?</a:t>
            </a:r>
          </a:p>
        </p:txBody>
      </p:sp>
      <p:sp>
        <p:nvSpPr>
          <p:cNvPr id="3" name="ZoneTexte 2">
            <a:extLst>
              <a:ext uri="{FF2B5EF4-FFF2-40B4-BE49-F238E27FC236}">
                <a16:creationId xmlns:a16="http://schemas.microsoft.com/office/drawing/2014/main" id="{06D721EB-A463-79F2-7A0F-D29074B9D300}"/>
              </a:ext>
            </a:extLst>
          </p:cNvPr>
          <p:cNvSpPr txBox="1"/>
          <p:nvPr/>
        </p:nvSpPr>
        <p:spPr>
          <a:xfrm>
            <a:off x="1014453" y="1619811"/>
            <a:ext cx="11018520" cy="61555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0" i="0" dirty="0">
                <a:solidFill>
                  <a:srgbClr val="24292F"/>
                </a:solidFill>
                <a:effectLst/>
              </a:rPr>
              <a:t>Commit time to the project</a:t>
            </a:r>
          </a:p>
          <a:p>
            <a:pPr algn="l"/>
            <a:endParaRPr lang="fr-FR" sz="2000" dirty="0" err="1">
              <a:gradFill>
                <a:gsLst>
                  <a:gs pos="2917">
                    <a:schemeClr val="tx1"/>
                  </a:gs>
                  <a:gs pos="30000">
                    <a:schemeClr val="tx1"/>
                  </a:gs>
                </a:gsLst>
                <a:lin ang="5400000" scaled="0"/>
              </a:gradFill>
            </a:endParaRPr>
          </a:p>
        </p:txBody>
      </p:sp>
      <p:sp>
        <p:nvSpPr>
          <p:cNvPr id="11" name="ZoneTexte 10">
            <a:extLst>
              <a:ext uri="{FF2B5EF4-FFF2-40B4-BE49-F238E27FC236}">
                <a16:creationId xmlns:a16="http://schemas.microsoft.com/office/drawing/2014/main" id="{8A06833B-A03D-465E-6F54-E441CF0A3620}"/>
              </a:ext>
            </a:extLst>
          </p:cNvPr>
          <p:cNvSpPr txBox="1"/>
          <p:nvPr/>
        </p:nvSpPr>
        <p:spPr>
          <a:xfrm>
            <a:off x="1014453" y="4205849"/>
            <a:ext cx="9729787" cy="61555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0" i="0" dirty="0">
                <a:solidFill>
                  <a:srgbClr val="24292F"/>
                </a:solidFill>
                <a:effectLst/>
              </a:rPr>
              <a:t>Look for an experienced mentor</a:t>
            </a:r>
          </a:p>
          <a:p>
            <a:pPr algn="l"/>
            <a:endParaRPr lang="fr-FR" sz="2000" dirty="0" err="1">
              <a:gradFill>
                <a:gsLst>
                  <a:gs pos="2917">
                    <a:schemeClr val="tx1"/>
                  </a:gs>
                  <a:gs pos="30000">
                    <a:schemeClr val="tx1"/>
                  </a:gs>
                </a:gsLst>
                <a:lin ang="5400000" scaled="0"/>
              </a:gradFill>
            </a:endParaRPr>
          </a:p>
        </p:txBody>
      </p:sp>
      <p:pic>
        <p:nvPicPr>
          <p:cNvPr id="3074" name="Picture 2" descr="Time management Vectors &amp; Illustrations for Free Download | Freepik">
            <a:extLst>
              <a:ext uri="{FF2B5EF4-FFF2-40B4-BE49-F238E27FC236}">
                <a16:creationId xmlns:a16="http://schemas.microsoft.com/office/drawing/2014/main" id="{BAD7FCF1-5D3D-943B-3390-ED5573954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311" y="894966"/>
            <a:ext cx="4234820" cy="28223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5 UX Mentorship Platforms to help you find a mentor | by Dana Wu | UX Planet">
            <a:extLst>
              <a:ext uri="{FF2B5EF4-FFF2-40B4-BE49-F238E27FC236}">
                <a16:creationId xmlns:a16="http://schemas.microsoft.com/office/drawing/2014/main" id="{61089E2C-CB41-0873-E4AE-F5E191265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311" y="3714172"/>
            <a:ext cx="4234821" cy="22144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82606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fade">
                                      <p:cBhvr>
                                        <p:cTn id="2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56666" y="625584"/>
            <a:ext cx="11018520" cy="507831"/>
          </a:xfrm>
        </p:spPr>
        <p:txBody>
          <a:bodyPr/>
          <a:lstStyle/>
          <a:p>
            <a:r>
              <a:rPr lang="en-US" sz="3300" b="0" i="0" dirty="0">
                <a:effectLst/>
                <a:cs typeface="Segoe UI Semilight" panose="020B0402040204020203" pitchFamily="34" charset="0"/>
              </a:rPr>
              <a:t>Challenges faced throughout social league project</a:t>
            </a:r>
          </a:p>
        </p:txBody>
      </p:sp>
      <p:sp>
        <p:nvSpPr>
          <p:cNvPr id="6" name="Text Placeholder 5"/>
          <p:cNvSpPr>
            <a:spLocks noGrp="1"/>
          </p:cNvSpPr>
          <p:nvPr>
            <p:ph type="body" sz="quarter" idx="10"/>
          </p:nvPr>
        </p:nvSpPr>
        <p:spPr>
          <a:xfrm>
            <a:off x="913828" y="1779656"/>
            <a:ext cx="11018520" cy="307777"/>
          </a:xfrm>
        </p:spPr>
        <p:txBody>
          <a:bodyPr/>
          <a:lstStyle/>
          <a:p>
            <a:pPr marL="457200" indent="-457200">
              <a:buFont typeface="Arial" panose="020B0604020202020204" pitchFamily="34" charset="0"/>
              <a:buChar char="•"/>
            </a:pPr>
            <a:r>
              <a:rPr lang="en-US" sz="2000" dirty="0">
                <a:latin typeface="Segoe UI" panose="020B0502040204020203" pitchFamily="34" charset="0"/>
                <a:cs typeface="Segoe UI" panose="020B0502040204020203" pitchFamily="34" charset="0"/>
              </a:rPr>
              <a:t>Settle on an idea</a:t>
            </a:r>
          </a:p>
        </p:txBody>
      </p:sp>
      <p:sp>
        <p:nvSpPr>
          <p:cNvPr id="7" name="ZoneTexte 6">
            <a:extLst>
              <a:ext uri="{FF2B5EF4-FFF2-40B4-BE49-F238E27FC236}">
                <a16:creationId xmlns:a16="http://schemas.microsoft.com/office/drawing/2014/main" id="{73E4796D-3B83-5FAC-D478-BD4A8185C8C0}"/>
              </a:ext>
            </a:extLst>
          </p:cNvPr>
          <p:cNvSpPr txBox="1"/>
          <p:nvPr/>
        </p:nvSpPr>
        <p:spPr>
          <a:xfrm>
            <a:off x="6577584" y="1779656"/>
            <a:ext cx="9401175" cy="30777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Choosing tech</a:t>
            </a:r>
            <a:endParaRPr lang="fr-FR" sz="2000" dirty="0" err="1">
              <a:gradFill>
                <a:gsLst>
                  <a:gs pos="2917">
                    <a:schemeClr val="tx1"/>
                  </a:gs>
                  <a:gs pos="30000">
                    <a:schemeClr val="tx1"/>
                  </a:gs>
                </a:gsLst>
                <a:lin ang="5400000" scaled="0"/>
              </a:gradFill>
            </a:endParaRPr>
          </a:p>
        </p:txBody>
      </p:sp>
      <p:pic>
        <p:nvPicPr>
          <p:cNvPr id="4098" name="Picture 2" descr="Idea Images | Free Vectors, Stock Photos &amp; PSD">
            <a:extLst>
              <a:ext uri="{FF2B5EF4-FFF2-40B4-BE49-F238E27FC236}">
                <a16:creationId xmlns:a16="http://schemas.microsoft.com/office/drawing/2014/main" id="{40B8E23D-E47E-DA80-D804-CB1B1EBE7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828" y="2343150"/>
            <a:ext cx="2579785" cy="25797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5 Modern Technologies Impacting Manufacturers">
            <a:extLst>
              <a:ext uri="{FF2B5EF4-FFF2-40B4-BE49-F238E27FC236}">
                <a16:creationId xmlns:a16="http://schemas.microsoft.com/office/drawing/2014/main" id="{1DC8034C-DB88-0669-1EDC-460224554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926" y="2959327"/>
            <a:ext cx="3491488" cy="196360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54081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B78A90-5E32-ED2E-04A4-EFA7E15C641D}"/>
              </a:ext>
            </a:extLst>
          </p:cNvPr>
          <p:cNvSpPr txBox="1"/>
          <p:nvPr/>
        </p:nvSpPr>
        <p:spPr>
          <a:xfrm>
            <a:off x="1058650" y="1517528"/>
            <a:ext cx="10071652" cy="615553"/>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2000" dirty="0"/>
              <a:t>Communication between group</a:t>
            </a:r>
          </a:p>
          <a:p>
            <a:pPr algn="l"/>
            <a:endParaRPr lang="fr-FR" sz="2000" dirty="0" err="1"/>
          </a:p>
        </p:txBody>
      </p:sp>
      <p:sp>
        <p:nvSpPr>
          <p:cNvPr id="5" name="Title 16">
            <a:extLst>
              <a:ext uri="{FF2B5EF4-FFF2-40B4-BE49-F238E27FC236}">
                <a16:creationId xmlns:a16="http://schemas.microsoft.com/office/drawing/2014/main" id="{5A2577D9-88B0-754E-0893-352C1B18C587}"/>
              </a:ext>
            </a:extLst>
          </p:cNvPr>
          <p:cNvSpPr txBox="1">
            <a:spLocks/>
          </p:cNvSpPr>
          <p:nvPr/>
        </p:nvSpPr>
        <p:spPr>
          <a:xfrm>
            <a:off x="585216" y="61953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US" b="0" i="0" dirty="0">
                <a:solidFill>
                  <a:schemeClr val="tx1"/>
                </a:solidFill>
                <a:effectLst/>
              </a:rPr>
              <a:t>How did you overcome those challenges?</a:t>
            </a:r>
          </a:p>
        </p:txBody>
      </p:sp>
      <p:sp>
        <p:nvSpPr>
          <p:cNvPr id="11" name="ZoneTexte 10">
            <a:extLst>
              <a:ext uri="{FF2B5EF4-FFF2-40B4-BE49-F238E27FC236}">
                <a16:creationId xmlns:a16="http://schemas.microsoft.com/office/drawing/2014/main" id="{3848E1CC-F26B-9F69-6F7F-81F8BE4F30AE}"/>
              </a:ext>
            </a:extLst>
          </p:cNvPr>
          <p:cNvSpPr txBox="1"/>
          <p:nvPr/>
        </p:nvSpPr>
        <p:spPr>
          <a:xfrm>
            <a:off x="6527292" y="1563005"/>
            <a:ext cx="5129784" cy="307777"/>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2000" dirty="0"/>
              <a:t>Being open to learning</a:t>
            </a:r>
          </a:p>
        </p:txBody>
      </p:sp>
      <p:sp>
        <p:nvSpPr>
          <p:cNvPr id="12" name="ZoneTexte 11">
            <a:extLst>
              <a:ext uri="{FF2B5EF4-FFF2-40B4-BE49-F238E27FC236}">
                <a16:creationId xmlns:a16="http://schemas.microsoft.com/office/drawing/2014/main" id="{F97C53B5-6108-72A6-4D39-524F4D602A82}"/>
              </a:ext>
            </a:extLst>
          </p:cNvPr>
          <p:cNvSpPr txBox="1"/>
          <p:nvPr/>
        </p:nvSpPr>
        <p:spPr>
          <a:xfrm>
            <a:off x="3428385" y="5376634"/>
            <a:ext cx="7643812" cy="61555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0" i="0" dirty="0">
                <a:effectLst/>
              </a:rPr>
              <a:t>We asked people in the chat for advice</a:t>
            </a:r>
          </a:p>
          <a:p>
            <a:pPr algn="l"/>
            <a:endParaRPr lang="fr-FR" sz="2000" dirty="0" err="1">
              <a:gradFill>
                <a:gsLst>
                  <a:gs pos="2917">
                    <a:schemeClr val="tx1"/>
                  </a:gs>
                  <a:gs pos="30000">
                    <a:schemeClr val="tx1"/>
                  </a:gs>
                </a:gsLst>
                <a:lin ang="5400000" scaled="0"/>
              </a:gradFill>
            </a:endParaRPr>
          </a:p>
        </p:txBody>
      </p:sp>
      <p:pic>
        <p:nvPicPr>
          <p:cNvPr id="5122" name="Picture 2" descr="Communication illustration Images | Free Vectors, Stock Photos &amp; PSD">
            <a:extLst>
              <a:ext uri="{FF2B5EF4-FFF2-40B4-BE49-F238E27FC236}">
                <a16:creationId xmlns:a16="http://schemas.microsoft.com/office/drawing/2014/main" id="{F2D6273E-CD51-E88F-A864-851AE1630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385" y="2204602"/>
            <a:ext cx="4421365" cy="294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0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25718485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a:xfrm>
            <a:off x="439442" y="672341"/>
            <a:ext cx="9144000" cy="1218795"/>
          </a:xfrm>
        </p:spPr>
        <p:txBody>
          <a:bodyPr/>
          <a:lstStyle/>
          <a:p>
            <a:r>
              <a:rPr lang="en-US" sz="1100" dirty="0" err="1"/>
              <a:t>Refrences</a:t>
            </a:r>
            <a:r>
              <a:rPr lang="en-US" sz="1100" dirty="0"/>
              <a:t>:</a:t>
            </a:r>
            <a:br>
              <a:rPr lang="en-US" sz="1100" dirty="0"/>
            </a:br>
            <a:r>
              <a:rPr lang="en-US" sz="1100" dirty="0"/>
              <a:t>images:</a:t>
            </a:r>
            <a:br>
              <a:rPr lang="en-US" sz="1100" dirty="0"/>
            </a:br>
            <a:r>
              <a:rPr lang="en-US" sz="1100" dirty="0"/>
              <a:t>https://jixifox.me/2018/03/09/wonder/wonder-wondering/</a:t>
            </a:r>
            <a:br>
              <a:rPr lang="en-US" sz="1100" dirty="0"/>
            </a:br>
            <a:r>
              <a:rPr lang="en-US" sz="1100" dirty="0">
                <a:hlinkClick r:id="rId2"/>
              </a:rPr>
              <a:t>https://www.pngitem.com/pimgs/m/319-3194816_disappointed-face-coloring-page-hd-png-download.png</a:t>
            </a:r>
            <a:br>
              <a:rPr lang="en-US" sz="1100" dirty="0"/>
            </a:br>
            <a:r>
              <a:rPr lang="en-US" sz="1100" dirty="0">
                <a:hlinkClick r:id="rId3"/>
              </a:rPr>
              <a:t>https://img.freepik.com/free-vector/hand-drawn-business-communication-concept_52683-76159.jpg?w=2000</a:t>
            </a:r>
            <a:br>
              <a:rPr lang="en-US" sz="1100" dirty="0"/>
            </a:br>
            <a:r>
              <a:rPr lang="en-US" sz="1100" dirty="0">
                <a:hlinkClick r:id="rId4"/>
              </a:rPr>
              <a:t>http://media.noria.com/sites/Uploads/2019/11/19/3ad0b198-2717-4831-a344-f2e35e943bae_ArticleImages_RP31161_1234x694_08022019_extra_large.jpeg</a:t>
            </a:r>
            <a:br>
              <a:rPr lang="en-US" sz="1100" dirty="0"/>
            </a:br>
            <a:r>
              <a:rPr lang="en-US" sz="1100" dirty="0">
                <a:hlinkClick r:id="rId5"/>
              </a:rPr>
              <a:t>https://img.freepik.com/free-vector/businessman-get-idea_1133-350.jpg?w=2000</a:t>
            </a:r>
            <a:br>
              <a:rPr lang="en-US" sz="1100" dirty="0"/>
            </a:br>
            <a:r>
              <a:rPr lang="en-US" sz="1100" dirty="0"/>
              <a:t>https://miro.medium.com/max/1400/0*qQDxuFahBv3CWrdn.png</a:t>
            </a:r>
          </a:p>
        </p:txBody>
      </p:sp>
    </p:spTree>
    <p:extLst>
      <p:ext uri="{BB962C8B-B14F-4D97-AF65-F5344CB8AC3E}">
        <p14:creationId xmlns:p14="http://schemas.microsoft.com/office/powerpoint/2010/main" val="294752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9|1.9|3.8|5.4"/>
</p:tagLst>
</file>

<file path=ppt/tags/tag2.xml><?xml version="1.0" encoding="utf-8"?>
<p:tagLst xmlns:a="http://schemas.openxmlformats.org/drawingml/2006/main" xmlns:r="http://schemas.openxmlformats.org/officeDocument/2006/relationships" xmlns:p="http://schemas.openxmlformats.org/presentationml/2006/main">
  <p:tag name="TIMING" val="|1.6|1.8|1.2|5.1|2.2|0.9|1.7|1|1.4|1.1|2.6|0.6|1|1.4"/>
</p:tagLst>
</file>

<file path=ppt/tags/tag3.xml><?xml version="1.0" encoding="utf-8"?>
<p:tagLst xmlns:a="http://schemas.openxmlformats.org/drawingml/2006/main" xmlns:r="http://schemas.openxmlformats.org/officeDocument/2006/relationships" xmlns:p="http://schemas.openxmlformats.org/presentationml/2006/main">
  <p:tag name="TIMING" val="|3.8|3.7|1.4|1.4"/>
</p:tagLst>
</file>

<file path=ppt/tags/tag4.xml><?xml version="1.0" encoding="utf-8"?>
<p:tagLst xmlns:a="http://schemas.openxmlformats.org/drawingml/2006/main" xmlns:r="http://schemas.openxmlformats.org/officeDocument/2006/relationships" xmlns:p="http://schemas.openxmlformats.org/presentationml/2006/main">
  <p:tag name="TIMING" val="|4.1|3.8|2.4|0.8"/>
</p:tagLst>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6d3b3f7c-4b71-40c9-8fff-4f7fb96ddea0"/>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2B300F8-02BB-451A-A12F-025F0CFD5908}">
  <ds:schemaRefs>
    <ds:schemaRef ds:uri="6d3b3f7c-4b71-40c9-8fff-4f7fb96ddea0"/>
    <ds:schemaRef ds:uri="976fdccd-ca8b-4477-a16f-3129ac8e5e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WHITE TEMPLATE</Template>
  <TotalTime>2196</TotalTime>
  <Words>1142</Words>
  <Application>Microsoft Office PowerPoint</Application>
  <PresentationFormat>Widescreen</PresentationFormat>
  <Paragraphs>89</Paragraphs>
  <Slides>11</Slides>
  <Notes>7</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-apple-system</vt:lpstr>
      <vt:lpstr>Arial</vt:lpstr>
      <vt:lpstr>Consolas</vt:lpstr>
      <vt:lpstr>Segoe UI</vt:lpstr>
      <vt:lpstr>Segoe UI Light</vt:lpstr>
      <vt:lpstr>Segoe UI Semibold</vt:lpstr>
      <vt:lpstr>Segoe UI Semilight</vt:lpstr>
      <vt:lpstr>Wingdings</vt:lpstr>
      <vt:lpstr>WHITE TEMPLATE</vt:lpstr>
      <vt:lpstr>SOFT BLACK TEMPLATE</vt:lpstr>
      <vt:lpstr>Team members:</vt:lpstr>
      <vt:lpstr>What process did you go through to create your project? </vt:lpstr>
      <vt:lpstr>Diabot</vt:lpstr>
      <vt:lpstr>PowerPoint Presentation</vt:lpstr>
      <vt:lpstr>PowerPoint Presentation</vt:lpstr>
      <vt:lpstr>Challenges faced throughout social league project</vt:lpstr>
      <vt:lpstr>PowerPoint Presentation</vt:lpstr>
      <vt:lpstr>The end</vt:lpstr>
      <vt:lpstr>Refrences: images: https://jixifox.me/2018/03/09/wonder/wonder-wondering/ https://www.pngitem.com/pimgs/m/319-3194816_disappointed-face-coloring-page-hd-png-download.png https://img.freepik.com/free-vector/hand-drawn-business-communication-concept_52683-76159.jpg?w=2000 http://media.noria.com/sites/Uploads/2019/11/19/3ad0b198-2717-4831-a344-f2e35e943bae_ArticleImages_RP31161_1234x694_08022019_extra_large.jpeg https://img.freepik.com/free-vector/businessman-get-idea_1133-350.jpg?w=2000 https://miro.medium.com/max/1400/0*qQDxuFahBv3CWrdn.png</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Kenji Phang</cp:lastModifiedBy>
  <cp:revision>63</cp:revision>
  <dcterms:created xsi:type="dcterms:W3CDTF">2019-03-28T18:40:02Z</dcterms:created>
  <dcterms:modified xsi:type="dcterms:W3CDTF">2023-01-03T19:26:59Z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